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anva Sans Bold" charset="1" panose="020B0803030501040103"/>
      <p:regular r:id="rId28"/>
    </p:embeddedFont>
    <p:embeddedFont>
      <p:font typeface="Canva Sans" charset="1" panose="020B0503030501040103"/>
      <p:regular r:id="rId29"/>
    </p:embeddedFont>
    <p:embeddedFont>
      <p:font typeface="Inter Bold" charset="1" panose="020B0802030000000004"/>
      <p:regular r:id="rId30"/>
    </p:embeddedFont>
    <p:embeddedFont>
      <p:font typeface="Inter" charset="1" panose="020B05020300000000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598D"/>
        </a:solidFill>
      </p:bgPr>
    </p:bg>
    <p:spTree>
      <p:nvGrpSpPr>
        <p:cNvPr id="1" name=""/>
        <p:cNvGrpSpPr/>
        <p:nvPr/>
      </p:nvGrpSpPr>
      <p:grpSpPr>
        <a:xfrm>
          <a:off x="0" y="0"/>
          <a:ext cx="0" cy="0"/>
          <a:chOff x="0" y="0"/>
          <a:chExt cx="0" cy="0"/>
        </a:xfrm>
      </p:grpSpPr>
      <p:grpSp>
        <p:nvGrpSpPr>
          <p:cNvPr name="Group 2" id="2"/>
          <p:cNvGrpSpPr/>
          <p:nvPr/>
        </p:nvGrpSpPr>
        <p:grpSpPr>
          <a:xfrm rot="0">
            <a:off x="7158324" y="0"/>
            <a:ext cx="11129676" cy="10287000"/>
            <a:chOff x="0" y="0"/>
            <a:chExt cx="14839567" cy="13716000"/>
          </a:xfrm>
        </p:grpSpPr>
        <p:pic>
          <p:nvPicPr>
            <p:cNvPr name="Picture 3" id="3"/>
            <p:cNvPicPr>
              <a:picLocks noChangeAspect="true"/>
            </p:cNvPicPr>
            <p:nvPr/>
          </p:nvPicPr>
          <p:blipFill>
            <a:blip r:embed="rId2"/>
            <a:srcRect l="29916" t="0" r="29916" b="0"/>
            <a:stretch>
              <a:fillRect/>
            </a:stretch>
          </p:blipFill>
          <p:spPr>
            <a:xfrm flipH="false" flipV="false">
              <a:off x="0" y="0"/>
              <a:ext cx="14839567" cy="13716000"/>
            </a:xfrm>
            <a:prstGeom prst="rect">
              <a:avLst/>
            </a:prstGeom>
          </p:spPr>
        </p:pic>
      </p:grpSp>
      <p:sp>
        <p:nvSpPr>
          <p:cNvPr name="Freeform 4" id="4"/>
          <p:cNvSpPr/>
          <p:nvPr/>
        </p:nvSpPr>
        <p:spPr>
          <a:xfrm flipH="false" flipV="false" rot="-5400000">
            <a:off x="16799708" y="1055075"/>
            <a:ext cx="844062" cy="211015"/>
          </a:xfrm>
          <a:custGeom>
            <a:avLst/>
            <a:gdLst/>
            <a:ahLst/>
            <a:cxnLst/>
            <a:rect r="r" b="b" t="t" l="l"/>
            <a:pathLst>
              <a:path h="211015" w="844062">
                <a:moveTo>
                  <a:pt x="0" y="0"/>
                </a:moveTo>
                <a:lnTo>
                  <a:pt x="844061" y="0"/>
                </a:lnTo>
                <a:lnTo>
                  <a:pt x="844061" y="211015"/>
                </a:lnTo>
                <a:lnTo>
                  <a:pt x="0" y="211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rot="-5400000">
            <a:off x="16007685" y="3237459"/>
            <a:ext cx="2456682" cy="0"/>
          </a:xfrm>
          <a:prstGeom prst="line">
            <a:avLst/>
          </a:prstGeom>
          <a:ln cap="rnd" w="28575">
            <a:solidFill>
              <a:srgbClr val="FFFFFF"/>
            </a:solidFill>
            <a:prstDash val="solid"/>
            <a:headEnd type="none" len="sm" w="sm"/>
            <a:tailEnd type="none" len="sm" w="sm"/>
          </a:ln>
        </p:spPr>
      </p:sp>
      <p:sp>
        <p:nvSpPr>
          <p:cNvPr name="AutoShape 6" id="6"/>
          <p:cNvSpPr/>
          <p:nvPr/>
        </p:nvSpPr>
        <p:spPr>
          <a:xfrm>
            <a:off x="132051" y="5750325"/>
            <a:ext cx="2261045" cy="0"/>
          </a:xfrm>
          <a:prstGeom prst="line">
            <a:avLst/>
          </a:prstGeom>
          <a:ln cap="rnd" w="104775">
            <a:solidFill>
              <a:srgbClr val="FFFFFF"/>
            </a:solidFill>
            <a:prstDash val="solid"/>
            <a:headEnd type="none" len="sm" w="sm"/>
            <a:tailEnd type="none" len="sm" w="sm"/>
          </a:ln>
        </p:spPr>
      </p:sp>
      <p:sp>
        <p:nvSpPr>
          <p:cNvPr name="TextBox 7" id="7"/>
          <p:cNvSpPr txBox="true"/>
          <p:nvPr/>
        </p:nvSpPr>
        <p:spPr>
          <a:xfrm rot="0">
            <a:off x="132051" y="875142"/>
            <a:ext cx="6892673" cy="3953684"/>
          </a:xfrm>
          <a:prstGeom prst="rect">
            <a:avLst/>
          </a:prstGeom>
        </p:spPr>
        <p:txBody>
          <a:bodyPr anchor="t" rtlCol="false" tIns="0" lIns="0" bIns="0" rIns="0">
            <a:spAutoFit/>
          </a:bodyPr>
          <a:lstStyle/>
          <a:p>
            <a:pPr algn="l">
              <a:lnSpc>
                <a:spcPts val="7154"/>
              </a:lnSpc>
            </a:pPr>
            <a:r>
              <a:rPr lang="en-US" sz="7776" b="true">
                <a:solidFill>
                  <a:srgbClr val="FFFFFF"/>
                </a:solidFill>
                <a:latin typeface="Canva Sans Bold"/>
                <a:ea typeface="Canva Sans Bold"/>
                <a:cs typeface="Canva Sans Bold"/>
                <a:sym typeface="Canva Sans Bold"/>
              </a:rPr>
              <a:t>London House</a:t>
            </a:r>
          </a:p>
          <a:p>
            <a:pPr algn="l">
              <a:lnSpc>
                <a:spcPts val="8166"/>
              </a:lnSpc>
            </a:pPr>
            <a:r>
              <a:rPr lang="en-US" sz="8876" b="true">
                <a:solidFill>
                  <a:srgbClr val="FFFFFF"/>
                </a:solidFill>
                <a:latin typeface="Canva Sans Bold"/>
                <a:ea typeface="Canva Sans Bold"/>
                <a:cs typeface="Canva Sans Bold"/>
                <a:sym typeface="Canva Sans Bold"/>
              </a:rPr>
              <a:t>Price Analysis</a:t>
            </a:r>
          </a:p>
        </p:txBody>
      </p:sp>
      <p:sp>
        <p:nvSpPr>
          <p:cNvPr name="TextBox 8" id="8"/>
          <p:cNvSpPr txBox="true"/>
          <p:nvPr/>
        </p:nvSpPr>
        <p:spPr>
          <a:xfrm rot="0">
            <a:off x="132051" y="8746490"/>
            <a:ext cx="5862424" cy="511810"/>
          </a:xfrm>
          <a:prstGeom prst="rect">
            <a:avLst/>
          </a:prstGeom>
        </p:spPr>
        <p:txBody>
          <a:bodyPr anchor="t" rtlCol="false" tIns="0" lIns="0" bIns="0" rIns="0">
            <a:spAutoFit/>
          </a:bodyPr>
          <a:lstStyle/>
          <a:p>
            <a:pPr algn="l">
              <a:lnSpc>
                <a:spcPts val="4339"/>
              </a:lnSpc>
            </a:pPr>
            <a:r>
              <a:rPr lang="en-US" sz="3099" b="true">
                <a:solidFill>
                  <a:srgbClr val="FFFFFF"/>
                </a:solidFill>
                <a:latin typeface="Canva Sans Bold"/>
                <a:ea typeface="Canva Sans Bold"/>
                <a:cs typeface="Canva Sans Bold"/>
                <a:sym typeface="Canva Sans Bold"/>
              </a:rPr>
              <a:t>Prepared By: Anasua Sarkar</a:t>
            </a:r>
          </a:p>
        </p:txBody>
      </p:sp>
      <p:sp>
        <p:nvSpPr>
          <p:cNvPr name="TextBox 9" id="9"/>
          <p:cNvSpPr txBox="true"/>
          <p:nvPr/>
        </p:nvSpPr>
        <p:spPr>
          <a:xfrm rot="0">
            <a:off x="192972" y="6406169"/>
            <a:ext cx="3278832" cy="531016"/>
          </a:xfrm>
          <a:prstGeom prst="rect">
            <a:avLst/>
          </a:prstGeom>
        </p:spPr>
        <p:txBody>
          <a:bodyPr anchor="t" rtlCol="false" tIns="0" lIns="0" bIns="0" rIns="0">
            <a:spAutoFit/>
          </a:bodyPr>
          <a:lstStyle/>
          <a:p>
            <a:pPr algn="ctr">
              <a:lnSpc>
                <a:spcPts val="4031"/>
              </a:lnSpc>
              <a:spcBef>
                <a:spcPct val="0"/>
              </a:spcBef>
            </a:pPr>
            <a:r>
              <a:rPr lang="en-US" sz="4031">
                <a:solidFill>
                  <a:srgbClr val="FFFFFF"/>
                </a:solidFill>
                <a:latin typeface="Canva Sans"/>
                <a:ea typeface="Canva Sans"/>
                <a:cs typeface="Canva Sans"/>
                <a:sym typeface="Canva Sans"/>
              </a:rPr>
              <a:t>Using 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9991" y="1579044"/>
            <a:ext cx="4000633" cy="5680658"/>
          </a:xfrm>
          <a:custGeom>
            <a:avLst/>
            <a:gdLst/>
            <a:ahLst/>
            <a:cxnLst/>
            <a:rect r="r" b="b" t="t" l="l"/>
            <a:pathLst>
              <a:path h="5680658" w="4000633">
                <a:moveTo>
                  <a:pt x="0" y="0"/>
                </a:moveTo>
                <a:lnTo>
                  <a:pt x="4000633" y="0"/>
                </a:lnTo>
                <a:lnTo>
                  <a:pt x="4000633" y="5680657"/>
                </a:lnTo>
                <a:lnTo>
                  <a:pt x="0" y="5680657"/>
                </a:lnTo>
                <a:lnTo>
                  <a:pt x="0" y="0"/>
                </a:lnTo>
                <a:close/>
              </a:path>
            </a:pathLst>
          </a:custGeom>
          <a:blipFill>
            <a:blip r:embed="rId2"/>
            <a:stretch>
              <a:fillRect l="0" t="0" r="0" b="0"/>
            </a:stretch>
          </a:blipFill>
        </p:spPr>
      </p:sp>
      <p:sp>
        <p:nvSpPr>
          <p:cNvPr name="TextBox 3" id="3"/>
          <p:cNvSpPr txBox="true"/>
          <p:nvPr/>
        </p:nvSpPr>
        <p:spPr>
          <a:xfrm rot="0">
            <a:off x="5421160" y="313040"/>
            <a:ext cx="7387233" cy="886975"/>
          </a:xfrm>
          <a:prstGeom prst="rect">
            <a:avLst/>
          </a:prstGeom>
        </p:spPr>
        <p:txBody>
          <a:bodyPr anchor="t" rtlCol="false" tIns="0" lIns="0" bIns="0" rIns="0">
            <a:spAutoFit/>
          </a:bodyPr>
          <a:lstStyle/>
          <a:p>
            <a:pPr algn="l">
              <a:lnSpc>
                <a:spcPts val="7286"/>
              </a:lnSpc>
            </a:pPr>
            <a:r>
              <a:rPr lang="en-US" sz="5204" b="true">
                <a:solidFill>
                  <a:srgbClr val="000000"/>
                </a:solidFill>
                <a:latin typeface="Canva Sans Bold"/>
                <a:ea typeface="Canva Sans Bold"/>
                <a:cs typeface="Canva Sans Bold"/>
                <a:sym typeface="Canva Sans Bold"/>
              </a:rPr>
              <a:t>Boxplot of Area in sq ft</a:t>
            </a:r>
          </a:p>
        </p:txBody>
      </p:sp>
      <p:sp>
        <p:nvSpPr>
          <p:cNvPr name="TextBox 4" id="4"/>
          <p:cNvSpPr txBox="true"/>
          <p:nvPr/>
        </p:nvSpPr>
        <p:spPr>
          <a:xfrm rot="0">
            <a:off x="5421160" y="1411060"/>
            <a:ext cx="12136405" cy="7111480"/>
          </a:xfrm>
          <a:prstGeom prst="rect">
            <a:avLst/>
          </a:prstGeom>
        </p:spPr>
        <p:txBody>
          <a:bodyPr anchor="t" rtlCol="false" tIns="0" lIns="0" bIns="0" rIns="0">
            <a:spAutoFit/>
          </a:bodyPr>
          <a:lstStyle/>
          <a:p>
            <a:pPr algn="l">
              <a:lnSpc>
                <a:spcPts val="3378"/>
              </a:lnSpc>
            </a:pPr>
            <a:r>
              <a:rPr lang="en-US" sz="2412" b="true">
                <a:solidFill>
                  <a:srgbClr val="000000"/>
                </a:solidFill>
                <a:latin typeface="Canva Sans Bold"/>
                <a:ea typeface="Canva Sans Bold"/>
                <a:cs typeface="Canva Sans Bold"/>
                <a:sym typeface="Canva Sans Bold"/>
              </a:rPr>
              <a:t>In this boxplot for the area in square feet:</a:t>
            </a:r>
          </a:p>
          <a:p>
            <a:pPr algn="l">
              <a:lnSpc>
                <a:spcPts val="3378"/>
              </a:lnSpc>
            </a:pPr>
          </a:p>
          <a:p>
            <a:pPr algn="l">
              <a:lnSpc>
                <a:spcPts val="3378"/>
              </a:lnSpc>
            </a:pPr>
            <a:r>
              <a:rPr lang="en-US" sz="2412" b="true">
                <a:solidFill>
                  <a:srgbClr val="000000"/>
                </a:solidFill>
                <a:latin typeface="Canva Sans Bold"/>
                <a:ea typeface="Canva Sans Bold"/>
                <a:cs typeface="Canva Sans Bold"/>
                <a:sym typeface="Canva Sans Bold"/>
              </a:rPr>
              <a:t>X-axis (Area in sq ft):</a:t>
            </a:r>
            <a:r>
              <a:rPr lang="en-US" sz="2412">
                <a:solidFill>
                  <a:srgbClr val="000000"/>
                </a:solidFill>
                <a:latin typeface="Canva Sans"/>
                <a:ea typeface="Canva Sans"/>
                <a:cs typeface="Canva Sans"/>
                <a:sym typeface="Canva Sans"/>
              </a:rPr>
              <a:t> The area in square feet is plotted along the xaxis, with values ranging from 0 to 15,000 sq ft.</a:t>
            </a:r>
          </a:p>
          <a:p>
            <a:pPr algn="l">
              <a:lnSpc>
                <a:spcPts val="3378"/>
              </a:lnSpc>
            </a:pPr>
          </a:p>
          <a:p>
            <a:pPr algn="l">
              <a:lnSpc>
                <a:spcPts val="3378"/>
              </a:lnSpc>
            </a:pPr>
            <a:r>
              <a:rPr lang="en-US" sz="2412" b="true">
                <a:solidFill>
                  <a:srgbClr val="000000"/>
                </a:solidFill>
                <a:latin typeface="Canva Sans Bold"/>
                <a:ea typeface="Canva Sans Bold"/>
                <a:cs typeface="Canva Sans Bold"/>
                <a:sym typeface="Canva Sans Bold"/>
              </a:rPr>
              <a:t>Outliers:</a:t>
            </a:r>
            <a:r>
              <a:rPr lang="en-US" sz="2412">
                <a:solidFill>
                  <a:srgbClr val="000000"/>
                </a:solidFill>
                <a:latin typeface="Canva Sans"/>
                <a:ea typeface="Canva Sans"/>
                <a:cs typeface="Canva Sans"/>
                <a:sym typeface="Canva Sans"/>
              </a:rPr>
              <a:t> Similar to the price boxplot, there are several outliers (represented by circles) for larger properties, which are significantly bigger than the majority. These are homes with a much larger area, pulling the right side of the plot.</a:t>
            </a:r>
          </a:p>
          <a:p>
            <a:pPr algn="l">
              <a:lnSpc>
                <a:spcPts val="3378"/>
              </a:lnSpc>
            </a:pPr>
          </a:p>
          <a:p>
            <a:pPr algn="l">
              <a:lnSpc>
                <a:spcPts val="3378"/>
              </a:lnSpc>
            </a:pPr>
            <a:r>
              <a:rPr lang="en-US" sz="2412" b="true">
                <a:solidFill>
                  <a:srgbClr val="000000"/>
                </a:solidFill>
                <a:latin typeface="Canva Sans Bold"/>
                <a:ea typeface="Canva Sans Bold"/>
                <a:cs typeface="Canva Sans Bold"/>
                <a:sym typeface="Canva Sans Bold"/>
              </a:rPr>
              <a:t>Whiskers and the Box: </a:t>
            </a:r>
            <a:r>
              <a:rPr lang="en-US" sz="2412">
                <a:solidFill>
                  <a:srgbClr val="000000"/>
                </a:solidFill>
                <a:latin typeface="Canva Sans"/>
                <a:ea typeface="Canva Sans"/>
                <a:cs typeface="Canva Sans"/>
                <a:sym typeface="Canva Sans"/>
              </a:rPr>
              <a:t>Most properties have a relatively smaller area, as shown by the narrow box and the position of the whiskers (the minimum and maximum nonoutlier values). The box and whiskers cover a tight range, with most homes having an area far smaller than 15,000 sq ft.</a:t>
            </a:r>
          </a:p>
          <a:p>
            <a:pPr algn="l">
              <a:lnSpc>
                <a:spcPts val="3378"/>
              </a:lnSpc>
            </a:pPr>
          </a:p>
          <a:p>
            <a:pPr algn="just">
              <a:lnSpc>
                <a:spcPts val="3378"/>
              </a:lnSpc>
            </a:pPr>
            <a:r>
              <a:rPr lang="en-US" sz="2412" b="true">
                <a:solidFill>
                  <a:srgbClr val="000000"/>
                </a:solidFill>
                <a:latin typeface="Canva Sans Bold"/>
                <a:ea typeface="Canva Sans Bold"/>
                <a:cs typeface="Canva Sans Bold"/>
                <a:sym typeface="Canva Sans Bold"/>
              </a:rPr>
              <a:t>Right Skewness: </a:t>
            </a:r>
            <a:r>
              <a:rPr lang="en-US" sz="2412">
                <a:solidFill>
                  <a:srgbClr val="000000"/>
                </a:solidFill>
                <a:latin typeface="Canva Sans"/>
                <a:ea typeface="Canva Sans"/>
                <a:cs typeface="Canva Sans"/>
                <a:sym typeface="Canva Sans"/>
              </a:rPr>
              <a:t>This boxplot is also right skewed, indicating a small number of large properties (high area) are outliers compared to the majority of homes.</a:t>
            </a:r>
          </a:p>
          <a:p>
            <a:pPr algn="just">
              <a:lnSpc>
                <a:spcPts val="3378"/>
              </a:lnSpc>
            </a:pPr>
          </a:p>
        </p:txBody>
      </p:sp>
      <p:grpSp>
        <p:nvGrpSpPr>
          <p:cNvPr name="Group 5" id="5"/>
          <p:cNvGrpSpPr/>
          <p:nvPr/>
        </p:nvGrpSpPr>
        <p:grpSpPr>
          <a:xfrm rot="0">
            <a:off x="-1877671" y="1028700"/>
            <a:ext cx="1877671" cy="7961690"/>
            <a:chOff x="0" y="0"/>
            <a:chExt cx="494531" cy="2096906"/>
          </a:xfrm>
        </p:grpSpPr>
        <p:sp>
          <p:nvSpPr>
            <p:cNvPr name="Freeform 6" id="6"/>
            <p:cNvSpPr/>
            <p:nvPr/>
          </p:nvSpPr>
          <p:spPr>
            <a:xfrm flipH="false" flipV="false" rot="0">
              <a:off x="0" y="0"/>
              <a:ext cx="494531" cy="2096906"/>
            </a:xfrm>
            <a:custGeom>
              <a:avLst/>
              <a:gdLst/>
              <a:ahLst/>
              <a:cxnLst/>
              <a:rect r="r" b="b" t="t" l="l"/>
              <a:pathLst>
                <a:path h="2096906" w="494531">
                  <a:moveTo>
                    <a:pt x="0" y="0"/>
                  </a:moveTo>
                  <a:lnTo>
                    <a:pt x="494531" y="0"/>
                  </a:lnTo>
                  <a:lnTo>
                    <a:pt x="494531" y="2096906"/>
                  </a:lnTo>
                  <a:lnTo>
                    <a:pt x="0" y="2096906"/>
                  </a:lnTo>
                  <a:close/>
                </a:path>
              </a:pathLst>
            </a:custGeom>
            <a:solidFill>
              <a:srgbClr val="19598D"/>
            </a:solidFill>
          </p:spPr>
        </p:sp>
        <p:sp>
          <p:nvSpPr>
            <p:cNvPr name="TextBox 7" id="7"/>
            <p:cNvSpPr txBox="true"/>
            <p:nvPr/>
          </p:nvSpPr>
          <p:spPr>
            <a:xfrm>
              <a:off x="0" y="-19050"/>
              <a:ext cx="494531" cy="2115956"/>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7743410" y="0"/>
            <a:ext cx="1694792" cy="10287000"/>
            <a:chOff x="0" y="0"/>
            <a:chExt cx="446365" cy="2709333"/>
          </a:xfrm>
        </p:grpSpPr>
        <p:sp>
          <p:nvSpPr>
            <p:cNvPr name="Freeform 9" id="9"/>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10" id="10"/>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26801" y="0"/>
            <a:ext cx="1694792" cy="10287000"/>
            <a:chOff x="0" y="0"/>
            <a:chExt cx="446365" cy="2709333"/>
          </a:xfrm>
        </p:grpSpPr>
        <p:sp>
          <p:nvSpPr>
            <p:cNvPr name="Freeform 12" id="12"/>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13" id="13"/>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1778" y="746089"/>
            <a:ext cx="15744444" cy="11827586"/>
          </a:xfrm>
          <a:custGeom>
            <a:avLst/>
            <a:gdLst/>
            <a:ahLst/>
            <a:cxnLst/>
            <a:rect r="r" b="b" t="t" l="l"/>
            <a:pathLst>
              <a:path h="11827586" w="15744444">
                <a:moveTo>
                  <a:pt x="0" y="0"/>
                </a:moveTo>
                <a:lnTo>
                  <a:pt x="15744444" y="0"/>
                </a:lnTo>
                <a:lnTo>
                  <a:pt x="15744444" y="11827587"/>
                </a:lnTo>
                <a:lnTo>
                  <a:pt x="0" y="11827587"/>
                </a:lnTo>
                <a:lnTo>
                  <a:pt x="0" y="0"/>
                </a:lnTo>
                <a:close/>
              </a:path>
            </a:pathLst>
          </a:custGeom>
          <a:blipFill>
            <a:blip r:embed="rId2"/>
            <a:stretch>
              <a:fillRect l="-1926" t="0" r="-3103" b="-58202"/>
            </a:stretch>
          </a:blipFill>
        </p:spPr>
      </p:sp>
      <p:grpSp>
        <p:nvGrpSpPr>
          <p:cNvPr name="Group 3" id="3"/>
          <p:cNvGrpSpPr/>
          <p:nvPr/>
        </p:nvGrpSpPr>
        <p:grpSpPr>
          <a:xfrm rot="0">
            <a:off x="17771671"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5490"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03612" y="209612"/>
            <a:ext cx="16155688" cy="10322272"/>
          </a:xfrm>
          <a:prstGeom prst="rect">
            <a:avLst/>
          </a:prstGeom>
        </p:spPr>
        <p:txBody>
          <a:bodyPr anchor="t" rtlCol="false" tIns="0" lIns="0" bIns="0" rIns="0">
            <a:spAutoFit/>
          </a:bodyPr>
          <a:lstStyle/>
          <a:p>
            <a:pPr algn="ctr">
              <a:lnSpc>
                <a:spcPts val="3721"/>
              </a:lnSpc>
            </a:pPr>
            <a:r>
              <a:rPr lang="en-US" sz="2862" b="true">
                <a:solidFill>
                  <a:srgbClr val="000000"/>
                </a:solidFill>
                <a:latin typeface="Canva Sans Bold"/>
                <a:ea typeface="Canva Sans Bold"/>
                <a:cs typeface="Canva Sans Bold"/>
                <a:sym typeface="Canva Sans Bold"/>
              </a:rPr>
              <a:t>Scatter plot of house prices by type of house across different parts of London. </a:t>
            </a:r>
          </a:p>
          <a:p>
            <a:pPr algn="ctr">
              <a:lnSpc>
                <a:spcPts val="2941"/>
              </a:lnSpc>
            </a:pPr>
          </a:p>
          <a:p>
            <a:pPr algn="l">
              <a:lnSpc>
                <a:spcPts val="3357"/>
              </a:lnSpc>
            </a:pPr>
            <a:r>
              <a:rPr lang="en-US" sz="2582" b="true">
                <a:solidFill>
                  <a:srgbClr val="000000"/>
                </a:solidFill>
                <a:latin typeface="Canva Sans Bold"/>
                <a:ea typeface="Canva Sans Bold"/>
                <a:cs typeface="Canva Sans Bold"/>
                <a:sym typeface="Canva Sans Bold"/>
              </a:rPr>
              <a:t> X-Axis: Type of House</a:t>
            </a:r>
          </a:p>
          <a:p>
            <a:pPr algn="l">
              <a:lnSpc>
                <a:spcPts val="3357"/>
              </a:lnSpc>
            </a:pPr>
          </a:p>
          <a:p>
            <a:pPr algn="l">
              <a:lnSpc>
                <a:spcPts val="3357"/>
              </a:lnSpc>
            </a:pPr>
            <a:r>
              <a:rPr lang="en-US" sz="2582">
                <a:solidFill>
                  <a:srgbClr val="000000"/>
                </a:solidFill>
                <a:latin typeface="Canva Sans"/>
                <a:ea typeface="Canva Sans"/>
                <a:cs typeface="Canva Sans"/>
                <a:sym typeface="Canva Sans"/>
              </a:rPr>
              <a:t> The x-axis lists various types of houses, including:</a:t>
            </a:r>
          </a:p>
          <a:p>
            <a:pPr algn="l">
              <a:lnSpc>
                <a:spcPts val="3357"/>
              </a:lnSpc>
            </a:pPr>
            <a:r>
              <a:rPr lang="en-US" sz="2582">
                <a:solidFill>
                  <a:srgbClr val="000000"/>
                </a:solidFill>
                <a:latin typeface="Canva Sans"/>
                <a:ea typeface="Canva Sans"/>
                <a:cs typeface="Canva Sans"/>
                <a:sym typeface="Canva Sans"/>
              </a:rPr>
              <a:t>  House,   Flat/Apartment, </a:t>
            </a:r>
            <a:r>
              <a:rPr lang="en-US" sz="2582">
                <a:solidFill>
                  <a:srgbClr val="000000"/>
                </a:solidFill>
                <a:latin typeface="Canva Sans"/>
                <a:ea typeface="Canva Sans"/>
                <a:cs typeface="Canva Sans"/>
                <a:sym typeface="Canva Sans"/>
              </a:rPr>
              <a:t>  New Development,</a:t>
            </a:r>
            <a:r>
              <a:rPr lang="en-US" sz="2582">
                <a:solidFill>
                  <a:srgbClr val="000000"/>
                </a:solidFill>
                <a:latin typeface="Canva Sans"/>
                <a:ea typeface="Canva Sans"/>
                <a:cs typeface="Canva Sans"/>
                <a:sym typeface="Canva Sans"/>
              </a:rPr>
              <a:t>  Duplex,  Penthouse,  Studio,  Bungalow,  Mews</a:t>
            </a:r>
          </a:p>
          <a:p>
            <a:pPr algn="l">
              <a:lnSpc>
                <a:spcPts val="3357"/>
              </a:lnSpc>
            </a:pPr>
            <a:r>
              <a:rPr lang="en-US" sz="2582">
                <a:solidFill>
                  <a:srgbClr val="000000"/>
                </a:solidFill>
                <a:latin typeface="Canva Sans"/>
                <a:ea typeface="Canva Sans"/>
                <a:cs typeface="Canva Sans"/>
                <a:sym typeface="Canva Sans"/>
              </a:rPr>
              <a:t> </a:t>
            </a:r>
          </a:p>
          <a:p>
            <a:pPr algn="l">
              <a:lnSpc>
                <a:spcPts val="3357"/>
              </a:lnSpc>
            </a:pPr>
            <a:r>
              <a:rPr lang="en-US" sz="2582">
                <a:solidFill>
                  <a:srgbClr val="000000"/>
                </a:solidFill>
                <a:latin typeface="Canva Sans"/>
                <a:ea typeface="Canva Sans"/>
                <a:cs typeface="Canva Sans"/>
                <a:sym typeface="Canva Sans"/>
              </a:rPr>
              <a:t> </a:t>
            </a:r>
            <a:r>
              <a:rPr lang="en-US" sz="2582" b="true">
                <a:solidFill>
                  <a:srgbClr val="000000"/>
                </a:solidFill>
                <a:latin typeface="Canva Sans Bold"/>
                <a:ea typeface="Canva Sans Bold"/>
                <a:cs typeface="Canva Sans Bold"/>
                <a:sym typeface="Canva Sans Bold"/>
              </a:rPr>
              <a:t>Y-Axis: Price (£)</a:t>
            </a:r>
          </a:p>
          <a:p>
            <a:pPr algn="l">
              <a:lnSpc>
                <a:spcPts val="3357"/>
              </a:lnSpc>
            </a:pPr>
          </a:p>
          <a:p>
            <a:pPr algn="l">
              <a:lnSpc>
                <a:spcPts val="3357"/>
              </a:lnSpc>
            </a:pPr>
            <a:r>
              <a:rPr lang="en-US" sz="2582">
                <a:solidFill>
                  <a:srgbClr val="000000"/>
                </a:solidFill>
                <a:latin typeface="Canva Sans"/>
                <a:ea typeface="Canva Sans"/>
                <a:cs typeface="Canva Sans"/>
                <a:sym typeface="Canva Sans"/>
              </a:rPr>
              <a:t> The y-axis represents house prices in pounds (£), ranging from 0 up to £40 million (4 × 10⁷). </a:t>
            </a:r>
          </a:p>
          <a:p>
            <a:pPr algn="l">
              <a:lnSpc>
                <a:spcPts val="3357"/>
              </a:lnSpc>
            </a:pPr>
            <a:r>
              <a:rPr lang="en-US" sz="2582">
                <a:solidFill>
                  <a:srgbClr val="000000"/>
                </a:solidFill>
                <a:latin typeface="Canva Sans"/>
                <a:ea typeface="Canva Sans"/>
                <a:cs typeface="Canva Sans"/>
                <a:sym typeface="Canva Sans"/>
              </a:rPr>
              <a:t> Most prices seem to be concentrated below £10 million, but there are a few high value properties.</a:t>
            </a:r>
          </a:p>
          <a:p>
            <a:pPr algn="l">
              <a:lnSpc>
                <a:spcPts val="3357"/>
              </a:lnSpc>
            </a:pPr>
          </a:p>
          <a:p>
            <a:pPr algn="l">
              <a:lnSpc>
                <a:spcPts val="3357"/>
              </a:lnSpc>
            </a:pPr>
            <a:r>
              <a:rPr lang="en-US" sz="2582">
                <a:solidFill>
                  <a:srgbClr val="000000"/>
                </a:solidFill>
                <a:latin typeface="Canva Sans"/>
                <a:ea typeface="Canva Sans"/>
                <a:cs typeface="Canva Sans"/>
                <a:sym typeface="Canva Sans"/>
              </a:rPr>
              <a:t> </a:t>
            </a:r>
            <a:r>
              <a:rPr lang="en-US" sz="2582" b="true">
                <a:solidFill>
                  <a:srgbClr val="000000"/>
                </a:solidFill>
                <a:latin typeface="Canva Sans Bold"/>
                <a:ea typeface="Canva Sans Bold"/>
                <a:cs typeface="Canva Sans Bold"/>
                <a:sym typeface="Canva Sans Bold"/>
              </a:rPr>
              <a:t>Data Points:</a:t>
            </a:r>
          </a:p>
          <a:p>
            <a:pPr algn="l">
              <a:lnSpc>
                <a:spcPts val="3357"/>
              </a:lnSpc>
            </a:pPr>
          </a:p>
          <a:p>
            <a:pPr algn="l">
              <a:lnSpc>
                <a:spcPts val="3357"/>
              </a:lnSpc>
            </a:pPr>
            <a:r>
              <a:rPr lang="en-US" sz="2582">
                <a:solidFill>
                  <a:srgbClr val="000000"/>
                </a:solidFill>
                <a:latin typeface="Canva Sans"/>
                <a:ea typeface="Canva Sans"/>
                <a:cs typeface="Canva Sans"/>
                <a:sym typeface="Canva Sans"/>
              </a:rPr>
              <a:t> Each circle on the plot represents a house price for a specific type of house in a certain part of the city. The vertical spread of dots within each house type category indicates the range of prices for that particular type of house.</a:t>
            </a:r>
          </a:p>
          <a:p>
            <a:pPr algn="l">
              <a:lnSpc>
                <a:spcPts val="3357"/>
              </a:lnSpc>
            </a:pPr>
          </a:p>
          <a:p>
            <a:pPr algn="l">
              <a:lnSpc>
                <a:spcPts val="3357"/>
              </a:lnSpc>
            </a:pPr>
            <a:r>
              <a:rPr lang="en-US" sz="2582">
                <a:solidFill>
                  <a:srgbClr val="000000"/>
                </a:solidFill>
                <a:latin typeface="Canva Sans"/>
                <a:ea typeface="Canva Sans"/>
                <a:cs typeface="Canva Sans"/>
                <a:sym typeface="Canva Sans"/>
              </a:rPr>
              <a:t> </a:t>
            </a:r>
            <a:r>
              <a:rPr lang="en-US" sz="2582" b="true">
                <a:solidFill>
                  <a:srgbClr val="000000"/>
                </a:solidFill>
                <a:latin typeface="Canva Sans Bold"/>
                <a:ea typeface="Canva Sans Bold"/>
                <a:cs typeface="Canva Sans Bold"/>
                <a:sym typeface="Canva Sans Bold"/>
              </a:rPr>
              <a:t>Legend (on the right):</a:t>
            </a:r>
          </a:p>
          <a:p>
            <a:pPr algn="l">
              <a:lnSpc>
                <a:spcPts val="3357"/>
              </a:lnSpc>
            </a:pPr>
          </a:p>
          <a:p>
            <a:pPr algn="l">
              <a:lnSpc>
                <a:spcPts val="3357"/>
              </a:lnSpc>
            </a:pPr>
            <a:r>
              <a:rPr lang="en-US" sz="2582">
                <a:solidFill>
                  <a:srgbClr val="000000"/>
                </a:solidFill>
                <a:latin typeface="Canva Sans"/>
                <a:ea typeface="Canva Sans"/>
                <a:cs typeface="Canva Sans"/>
                <a:sym typeface="Canva Sans"/>
              </a:rPr>
              <a:t> The colours of the data points correspond to different areas, with each location having its own colour.  Example locations include London, Surrey, Twickenham, Richmond, etc.   Each location has a distinctive colour, helping to identify how house prices vary by region.</a:t>
            </a:r>
          </a:p>
          <a:p>
            <a:pPr algn="ctr">
              <a:lnSpc>
                <a:spcPts val="2707"/>
              </a:lnSpc>
            </a:pPr>
          </a:p>
          <a:p>
            <a:pPr algn="ctr">
              <a:lnSpc>
                <a:spcPts val="2707"/>
              </a:lnSpc>
              <a:spcBef>
                <a:spcPct val="0"/>
              </a:spcBef>
            </a:pPr>
          </a:p>
        </p:txBody>
      </p:sp>
      <p:grpSp>
        <p:nvGrpSpPr>
          <p:cNvPr name="Group 3" id="3"/>
          <p:cNvGrpSpPr/>
          <p:nvPr/>
        </p:nvGrpSpPr>
        <p:grpSpPr>
          <a:xfrm rot="0">
            <a:off x="17779737"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15055"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19802" y="570632"/>
            <a:ext cx="14871235" cy="9439754"/>
          </a:xfrm>
          <a:prstGeom prst="rect">
            <a:avLst/>
          </a:prstGeom>
        </p:spPr>
        <p:txBody>
          <a:bodyPr anchor="t" rtlCol="false" tIns="0" lIns="0" bIns="0" rIns="0">
            <a:spAutoFit/>
          </a:bodyPr>
          <a:lstStyle/>
          <a:p>
            <a:pPr algn="l">
              <a:lnSpc>
                <a:spcPts val="3336"/>
              </a:lnSpc>
            </a:pPr>
            <a:r>
              <a:rPr lang="en-US" sz="2566">
                <a:solidFill>
                  <a:srgbClr val="000000"/>
                </a:solidFill>
                <a:latin typeface="Canva Sans"/>
                <a:ea typeface="Canva Sans"/>
                <a:cs typeface="Canva Sans"/>
                <a:sym typeface="Canva Sans"/>
              </a:rPr>
              <a:t> </a:t>
            </a:r>
            <a:r>
              <a:rPr lang="en-US" sz="2566" b="true">
                <a:solidFill>
                  <a:srgbClr val="000000"/>
                </a:solidFill>
                <a:latin typeface="Canva Sans Bold"/>
                <a:ea typeface="Canva Sans Bold"/>
                <a:cs typeface="Canva Sans Bold"/>
                <a:sym typeface="Canva Sans Bold"/>
              </a:rPr>
              <a:t>Observations:</a:t>
            </a:r>
          </a:p>
          <a:p>
            <a:pPr algn="l">
              <a:lnSpc>
                <a:spcPts val="3336"/>
              </a:lnSpc>
            </a:pPr>
          </a:p>
          <a:p>
            <a:pPr algn="l">
              <a:lnSpc>
                <a:spcPts val="3336"/>
              </a:lnSpc>
            </a:pPr>
            <a:r>
              <a:rPr lang="en-US" sz="2566">
                <a:solidFill>
                  <a:srgbClr val="000000"/>
                </a:solidFill>
                <a:latin typeface="Canva Sans"/>
                <a:ea typeface="Canva Sans"/>
                <a:cs typeface="Canva Sans"/>
                <a:sym typeface="Canva Sans"/>
              </a:rPr>
              <a:t>1. Houses and Flats/Apartments have the most price points, suggesting they are the most common property types.</a:t>
            </a:r>
          </a:p>
          <a:p>
            <a:pPr algn="l">
              <a:lnSpc>
                <a:spcPts val="3336"/>
              </a:lnSpc>
            </a:pPr>
          </a:p>
          <a:p>
            <a:pPr algn="l">
              <a:lnSpc>
                <a:spcPts val="3336"/>
              </a:lnSpc>
            </a:pPr>
            <a:r>
              <a:rPr lang="en-US" sz="2566">
                <a:solidFill>
                  <a:srgbClr val="000000"/>
                </a:solidFill>
                <a:latin typeface="Canva Sans"/>
                <a:ea typeface="Canva Sans"/>
                <a:cs typeface="Canva Sans"/>
                <a:sym typeface="Canva Sans"/>
              </a:rPr>
              <a:t>2. Penthouses have some of the highest prices, with a few exceeding £10 million.</a:t>
            </a:r>
          </a:p>
          <a:p>
            <a:pPr algn="l">
              <a:lnSpc>
                <a:spcPts val="3336"/>
              </a:lnSpc>
            </a:pPr>
          </a:p>
          <a:p>
            <a:pPr algn="l">
              <a:lnSpc>
                <a:spcPts val="3336"/>
              </a:lnSpc>
            </a:pPr>
            <a:r>
              <a:rPr lang="en-US" sz="2566">
                <a:solidFill>
                  <a:srgbClr val="000000"/>
                </a:solidFill>
                <a:latin typeface="Canva Sans"/>
                <a:ea typeface="Canva Sans"/>
                <a:cs typeface="Canva Sans"/>
                <a:sym typeface="Canva Sans"/>
              </a:rPr>
              <a:t>3. New Developments also seem to have a wide price range, with a significant number of high value properties.</a:t>
            </a:r>
          </a:p>
          <a:p>
            <a:pPr algn="l">
              <a:lnSpc>
                <a:spcPts val="3336"/>
              </a:lnSpc>
            </a:pPr>
          </a:p>
          <a:p>
            <a:pPr algn="l">
              <a:lnSpc>
                <a:spcPts val="3336"/>
              </a:lnSpc>
            </a:pPr>
            <a:r>
              <a:rPr lang="en-US" sz="2566">
                <a:solidFill>
                  <a:srgbClr val="000000"/>
                </a:solidFill>
                <a:latin typeface="Canva Sans"/>
                <a:ea typeface="Canva Sans"/>
                <a:cs typeface="Canva Sans"/>
                <a:sym typeface="Canva Sans"/>
              </a:rPr>
              <a:t>4. Other categories like Bungalows, Studios, and Mews show much lower price ranges, with fewer extreme values.</a:t>
            </a:r>
          </a:p>
          <a:p>
            <a:pPr algn="l">
              <a:lnSpc>
                <a:spcPts val="3336"/>
              </a:lnSpc>
            </a:pPr>
          </a:p>
          <a:p>
            <a:pPr algn="l">
              <a:lnSpc>
                <a:spcPts val="3336"/>
              </a:lnSpc>
            </a:pPr>
          </a:p>
          <a:p>
            <a:pPr algn="l">
              <a:lnSpc>
                <a:spcPts val="3336"/>
              </a:lnSpc>
            </a:pPr>
            <a:r>
              <a:rPr lang="en-US" sz="2566">
                <a:solidFill>
                  <a:srgbClr val="000000"/>
                </a:solidFill>
                <a:latin typeface="Canva Sans"/>
                <a:ea typeface="Canva Sans"/>
                <a:cs typeface="Canva Sans"/>
                <a:sym typeface="Canva Sans"/>
              </a:rPr>
              <a:t> </a:t>
            </a:r>
            <a:r>
              <a:rPr lang="en-US" sz="2566" b="true">
                <a:solidFill>
                  <a:srgbClr val="000000"/>
                </a:solidFill>
                <a:latin typeface="Canva Sans Bold"/>
                <a:ea typeface="Canva Sans Bold"/>
                <a:cs typeface="Canva Sans Bold"/>
                <a:sym typeface="Canva Sans Bold"/>
              </a:rPr>
              <a:t>Key Takeaway:</a:t>
            </a:r>
          </a:p>
          <a:p>
            <a:pPr algn="l">
              <a:lnSpc>
                <a:spcPts val="3336"/>
              </a:lnSpc>
            </a:pPr>
          </a:p>
          <a:p>
            <a:pPr algn="l">
              <a:lnSpc>
                <a:spcPts val="4465"/>
              </a:lnSpc>
            </a:pPr>
            <a:r>
              <a:rPr lang="en-US" sz="2566">
                <a:solidFill>
                  <a:srgbClr val="000000"/>
                </a:solidFill>
                <a:latin typeface="Canva Sans"/>
                <a:ea typeface="Canva Sans"/>
                <a:cs typeface="Canva Sans"/>
                <a:sym typeface="Canva Sans"/>
              </a:rPr>
              <a:t>This chart provides an overview of the price distribution of different types of housing across various parts of the city . We can see which areas have higher concentrations of expensive properties and how certain property types (like penthouses and new developments) tend to have higher prices compared to others (like studios and bungalows).</a:t>
            </a:r>
          </a:p>
          <a:p>
            <a:pPr algn="ctr">
              <a:lnSpc>
                <a:spcPts val="4465"/>
              </a:lnSpc>
            </a:pPr>
          </a:p>
        </p:txBody>
      </p:sp>
      <p:grpSp>
        <p:nvGrpSpPr>
          <p:cNvPr name="Group 3" id="3"/>
          <p:cNvGrpSpPr/>
          <p:nvPr/>
        </p:nvGrpSpPr>
        <p:grpSpPr>
          <a:xfrm rot="0">
            <a:off x="-1247270"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7748035"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1692" y="851675"/>
            <a:ext cx="13547925" cy="7656071"/>
          </a:xfrm>
          <a:custGeom>
            <a:avLst/>
            <a:gdLst/>
            <a:ahLst/>
            <a:cxnLst/>
            <a:rect r="r" b="b" t="t" l="l"/>
            <a:pathLst>
              <a:path h="7656071" w="13547925">
                <a:moveTo>
                  <a:pt x="0" y="0"/>
                </a:moveTo>
                <a:lnTo>
                  <a:pt x="13547924" y="0"/>
                </a:lnTo>
                <a:lnTo>
                  <a:pt x="13547924" y="7656071"/>
                </a:lnTo>
                <a:lnTo>
                  <a:pt x="0" y="7656071"/>
                </a:lnTo>
                <a:lnTo>
                  <a:pt x="0" y="0"/>
                </a:lnTo>
                <a:close/>
              </a:path>
            </a:pathLst>
          </a:custGeom>
          <a:blipFill>
            <a:blip r:embed="rId2"/>
            <a:stretch>
              <a:fillRect l="-5236" t="-1659" r="0" b="-1693"/>
            </a:stretch>
          </a:blipFill>
        </p:spPr>
      </p:sp>
      <p:grpSp>
        <p:nvGrpSpPr>
          <p:cNvPr name="Group 3" id="3"/>
          <p:cNvGrpSpPr/>
          <p:nvPr/>
        </p:nvGrpSpPr>
        <p:grpSpPr>
          <a:xfrm rot="0">
            <a:off x="17792466"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02840"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4005" y="856015"/>
            <a:ext cx="17259665" cy="9276715"/>
          </a:xfrm>
          <a:prstGeom prst="rect">
            <a:avLst/>
          </a:prstGeom>
        </p:spPr>
        <p:txBody>
          <a:bodyPr anchor="t" rtlCol="false" tIns="0" lIns="0" bIns="0" rIns="0">
            <a:spAutoFit/>
          </a:bodyPr>
          <a:lstStyle/>
          <a:p>
            <a:pPr algn="l">
              <a:lnSpc>
                <a:spcPts val="2989"/>
              </a:lnSpc>
              <a:spcBef>
                <a:spcPct val="0"/>
              </a:spcBef>
            </a:pPr>
            <a:r>
              <a:rPr lang="en-US" b="true" sz="2299">
                <a:solidFill>
                  <a:srgbClr val="000000"/>
                </a:solidFill>
                <a:latin typeface="Canva Sans Bold"/>
                <a:ea typeface="Canva Sans Bold"/>
                <a:cs typeface="Canva Sans Bold"/>
                <a:sym typeface="Canva Sans Bold"/>
              </a:rPr>
              <a:t>1. Impact of Outliers on the Distribution:</a:t>
            </a:r>
          </a:p>
          <a:p>
            <a:pPr algn="l" marL="496569" indent="-248284" lvl="1">
              <a:lnSpc>
                <a:spcPts val="2989"/>
              </a:lnSpc>
              <a:spcBef>
                <a:spcPct val="0"/>
              </a:spcBef>
              <a:buFont typeface="Arial"/>
              <a:buChar char="•"/>
            </a:pPr>
            <a:r>
              <a:rPr lang="en-US" b="true" sz="2299">
                <a:solidFill>
                  <a:srgbClr val="000000"/>
                </a:solidFill>
                <a:latin typeface="Canva Sans Bold"/>
                <a:ea typeface="Canva Sans Bold"/>
                <a:cs typeface="Canva Sans Bold"/>
                <a:sym typeface="Canva Sans Bold"/>
              </a:rPr>
              <a:t>With outliers: </a:t>
            </a:r>
            <a:r>
              <a:rPr lang="en-US" sz="2299">
                <a:solidFill>
                  <a:srgbClr val="000000"/>
                </a:solidFill>
                <a:latin typeface="Canva Sans"/>
                <a:ea typeface="Canva Sans"/>
                <a:cs typeface="Canva Sans"/>
                <a:sym typeface="Canva Sans"/>
              </a:rPr>
              <a:t>The price distribution is highly skewed due to the presence of extreme values. There are a significant number of outliers on the higher end, with some properties exceeding £10 million, and even going up to almost £40 million. These outliers stretch the plot horizontally, making it harder to analyse the majority of the data.</a:t>
            </a:r>
          </a:p>
          <a:p>
            <a:pPr algn="l">
              <a:lnSpc>
                <a:spcPts val="2989"/>
              </a:lnSpc>
              <a:spcBef>
                <a:spcPct val="0"/>
              </a:spcBef>
            </a:pPr>
          </a:p>
          <a:p>
            <a:pPr algn="l" marL="496569" indent="-248284" lvl="1">
              <a:lnSpc>
                <a:spcPts val="2989"/>
              </a:lnSpc>
              <a:spcBef>
                <a:spcPct val="0"/>
              </a:spcBef>
              <a:buFont typeface="Arial"/>
              <a:buChar char="•"/>
            </a:pPr>
            <a:r>
              <a:rPr lang="en-US" b="true" sz="2299">
                <a:solidFill>
                  <a:srgbClr val="000000"/>
                </a:solidFill>
                <a:latin typeface="Canva Sans Bold"/>
                <a:ea typeface="Canva Sans Bold"/>
                <a:cs typeface="Canva Sans Bold"/>
                <a:sym typeface="Canva Sans Bold"/>
              </a:rPr>
              <a:t>Without outliers (the previous plot):</a:t>
            </a:r>
            <a:r>
              <a:rPr lang="en-US" sz="2299">
                <a:solidFill>
                  <a:srgbClr val="000000"/>
                </a:solidFill>
                <a:latin typeface="Canva Sans"/>
                <a:ea typeface="Canva Sans"/>
                <a:cs typeface="Canva Sans"/>
                <a:sym typeface="Canva Sans"/>
              </a:rPr>
              <a:t> By removing outliers, the boxplot shows a much clearer and more compact distribution. This helps focus on the central tendency and variability of property prices, making it easier to analyse trends for the typical range of house prices.</a:t>
            </a:r>
          </a:p>
          <a:p>
            <a:pPr algn="l">
              <a:lnSpc>
                <a:spcPts val="2989"/>
              </a:lnSpc>
              <a:spcBef>
                <a:spcPct val="0"/>
              </a:spcBef>
            </a:pPr>
          </a:p>
          <a:p>
            <a:pPr algn="l">
              <a:lnSpc>
                <a:spcPts val="2989"/>
              </a:lnSpc>
              <a:spcBef>
                <a:spcPct val="0"/>
              </a:spcBef>
            </a:pPr>
            <a:r>
              <a:rPr lang="en-US" b="true" sz="2299">
                <a:solidFill>
                  <a:srgbClr val="000000"/>
                </a:solidFill>
                <a:latin typeface="Canva Sans Bold"/>
                <a:ea typeface="Canva Sans Bold"/>
                <a:cs typeface="Canva Sans Bold"/>
                <a:sym typeface="Canva Sans Bold"/>
              </a:rPr>
              <a:t>2. Median and Quartile Comparisons:</a:t>
            </a:r>
          </a:p>
          <a:p>
            <a:pPr algn="l" marL="496569" indent="-248284" lvl="1">
              <a:lnSpc>
                <a:spcPts val="2989"/>
              </a:lnSpc>
              <a:spcBef>
                <a:spcPct val="0"/>
              </a:spcBef>
              <a:buFont typeface="Arial"/>
              <a:buChar char="•"/>
            </a:pPr>
            <a:r>
              <a:rPr lang="en-US" b="true" sz="2299">
                <a:solidFill>
                  <a:srgbClr val="000000"/>
                </a:solidFill>
                <a:latin typeface="Canva Sans Bold"/>
                <a:ea typeface="Canva Sans Bold"/>
                <a:cs typeface="Canva Sans Bold"/>
                <a:sym typeface="Canva Sans Bold"/>
              </a:rPr>
              <a:t>With outliers:</a:t>
            </a:r>
            <a:r>
              <a:rPr lang="en-US" sz="2299">
                <a:solidFill>
                  <a:srgbClr val="000000"/>
                </a:solidFill>
                <a:latin typeface="Canva Sans"/>
                <a:ea typeface="Canva Sans"/>
                <a:cs typeface="Canva Sans"/>
                <a:sym typeface="Canva Sans"/>
              </a:rPr>
              <a:t> The boxplot shows a narrower box (the interquartile range, or IQR), suggesting that the majority of properties are priced within a lower range (below £1 million), but the overall visual is dominated by the extreme values on the higher end.</a:t>
            </a:r>
          </a:p>
          <a:p>
            <a:pPr algn="l">
              <a:lnSpc>
                <a:spcPts val="2989"/>
              </a:lnSpc>
              <a:spcBef>
                <a:spcPct val="0"/>
              </a:spcBef>
            </a:pPr>
          </a:p>
          <a:p>
            <a:pPr algn="l" marL="496569" indent="-248284" lvl="1">
              <a:lnSpc>
                <a:spcPts val="2989"/>
              </a:lnSpc>
              <a:spcBef>
                <a:spcPct val="0"/>
              </a:spcBef>
              <a:buFont typeface="Arial"/>
              <a:buChar char="•"/>
            </a:pPr>
            <a:r>
              <a:rPr lang="en-US" b="true" sz="2299">
                <a:solidFill>
                  <a:srgbClr val="000000"/>
                </a:solidFill>
                <a:latin typeface="Canva Sans Bold"/>
                <a:ea typeface="Canva Sans Bold"/>
                <a:cs typeface="Canva Sans Bold"/>
                <a:sym typeface="Canva Sans Bold"/>
              </a:rPr>
              <a:t>Without outliers: </a:t>
            </a:r>
            <a:r>
              <a:rPr lang="en-US" sz="2299">
                <a:solidFill>
                  <a:srgbClr val="000000"/>
                </a:solidFill>
                <a:latin typeface="Canva Sans"/>
                <a:ea typeface="Canva Sans"/>
                <a:cs typeface="Canva Sans"/>
                <a:sym typeface="Canva Sans"/>
              </a:rPr>
              <a:t>The medians are clearer for each house type, and the IQR is wider, giving more insight into how prices vary for the bulk of properties. This helps to avoid the distortion that the extreme luxury properties cause.</a:t>
            </a:r>
          </a:p>
          <a:p>
            <a:pPr algn="l">
              <a:lnSpc>
                <a:spcPts val="2989"/>
              </a:lnSpc>
              <a:spcBef>
                <a:spcPct val="0"/>
              </a:spcBef>
            </a:pPr>
          </a:p>
          <a:p>
            <a:pPr algn="l">
              <a:lnSpc>
                <a:spcPts val="2989"/>
              </a:lnSpc>
              <a:spcBef>
                <a:spcPct val="0"/>
              </a:spcBef>
            </a:pPr>
            <a:r>
              <a:rPr lang="en-US" b="true" sz="2299">
                <a:solidFill>
                  <a:srgbClr val="000000"/>
                </a:solidFill>
                <a:latin typeface="Canva Sans Bold"/>
                <a:ea typeface="Canva Sans Bold"/>
                <a:cs typeface="Canva Sans Bold"/>
                <a:sym typeface="Canva Sans Bold"/>
              </a:rPr>
              <a:t>3. Range of Prices:</a:t>
            </a:r>
          </a:p>
          <a:p>
            <a:pPr algn="l" marL="496569" indent="-248284" lvl="1">
              <a:lnSpc>
                <a:spcPts val="2989"/>
              </a:lnSpc>
              <a:buFont typeface="Arial"/>
              <a:buChar char="•"/>
            </a:pPr>
            <a:r>
              <a:rPr lang="en-US" b="true" sz="2299">
                <a:solidFill>
                  <a:srgbClr val="000000"/>
                </a:solidFill>
                <a:latin typeface="Canva Sans Bold"/>
                <a:ea typeface="Canva Sans Bold"/>
                <a:cs typeface="Canva Sans Bold"/>
                <a:sym typeface="Canva Sans Bold"/>
              </a:rPr>
              <a:t>With outliers: </a:t>
            </a:r>
            <a:r>
              <a:rPr lang="en-US" sz="2299">
                <a:solidFill>
                  <a:srgbClr val="000000"/>
                </a:solidFill>
                <a:latin typeface="Canva Sans"/>
                <a:ea typeface="Canva Sans"/>
                <a:cs typeface="Canva Sans"/>
                <a:sym typeface="Canva Sans"/>
              </a:rPr>
              <a:t>The total range of house prices extends dramatically, from below £100,000 to close to £40 million. This extreme range distorts the visual representation, making it difficult to discern pricing trends for the majority of properties.</a:t>
            </a:r>
          </a:p>
          <a:p>
            <a:pPr algn="l" marL="496569" indent="-248284" lvl="1">
              <a:lnSpc>
                <a:spcPts val="2989"/>
              </a:lnSpc>
              <a:spcBef>
                <a:spcPct val="0"/>
              </a:spcBef>
              <a:buFont typeface="Arial"/>
              <a:buChar char="•"/>
            </a:pPr>
            <a:r>
              <a:rPr lang="en-US" b="true" sz="2299">
                <a:solidFill>
                  <a:srgbClr val="000000"/>
                </a:solidFill>
                <a:latin typeface="Canva Sans Bold"/>
                <a:ea typeface="Canva Sans Bold"/>
                <a:cs typeface="Canva Sans Bold"/>
                <a:sym typeface="Canva Sans Bold"/>
              </a:rPr>
              <a:t>Without outliers:</a:t>
            </a:r>
            <a:r>
              <a:rPr lang="en-US" sz="2299">
                <a:solidFill>
                  <a:srgbClr val="000000"/>
                </a:solidFill>
                <a:latin typeface="Canva Sans"/>
                <a:ea typeface="Canva Sans"/>
                <a:cs typeface="Canva Sans"/>
                <a:sym typeface="Canva Sans"/>
              </a:rPr>
              <a:t> The range is significantly narrower, focusing on properties that fall within a more typical range. This makes the price trends much more interpretable.</a:t>
            </a:r>
          </a:p>
          <a:p>
            <a:pPr algn="l">
              <a:lnSpc>
                <a:spcPts val="2989"/>
              </a:lnSpc>
              <a:spcBef>
                <a:spcPct val="0"/>
              </a:spcBef>
            </a:pPr>
          </a:p>
        </p:txBody>
      </p:sp>
      <p:sp>
        <p:nvSpPr>
          <p:cNvPr name="TextBox 3" id="3"/>
          <p:cNvSpPr txBox="true"/>
          <p:nvPr/>
        </p:nvSpPr>
        <p:spPr>
          <a:xfrm rot="0">
            <a:off x="1276979" y="-76200"/>
            <a:ext cx="14931479" cy="695946"/>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Comparison Between Boxplots (With and Without Outliers)</a:t>
            </a:r>
          </a:p>
        </p:txBody>
      </p:sp>
      <p:grpSp>
        <p:nvGrpSpPr>
          <p:cNvPr name="Group 4" id="4"/>
          <p:cNvGrpSpPr/>
          <p:nvPr/>
        </p:nvGrpSpPr>
        <p:grpSpPr>
          <a:xfrm rot="0">
            <a:off x="17840478"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13979"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12031" y="730577"/>
            <a:ext cx="16463939" cy="8797271"/>
          </a:xfrm>
          <a:prstGeom prst="rect">
            <a:avLst/>
          </a:prstGeom>
        </p:spPr>
        <p:txBody>
          <a:bodyPr anchor="t" rtlCol="false" tIns="0" lIns="0" bIns="0" rIns="0">
            <a:spAutoFit/>
          </a:bodyPr>
          <a:lstStyle/>
          <a:p>
            <a:pPr algn="l">
              <a:lnSpc>
                <a:spcPts val="3316"/>
              </a:lnSpc>
            </a:pPr>
            <a:r>
              <a:rPr lang="en-US" sz="2551" b="true">
                <a:solidFill>
                  <a:srgbClr val="000000"/>
                </a:solidFill>
                <a:latin typeface="Canva Sans Bold"/>
                <a:ea typeface="Canva Sans Bold"/>
                <a:cs typeface="Canva Sans Bold"/>
                <a:sym typeface="Canva Sans Bold"/>
              </a:rPr>
              <a:t>4. Price Anomalies:</a:t>
            </a:r>
          </a:p>
          <a:p>
            <a:pPr algn="l">
              <a:lnSpc>
                <a:spcPts val="3316"/>
              </a:lnSpc>
            </a:pPr>
          </a:p>
          <a:p>
            <a:pPr algn="l" marL="550867" indent="-275434" lvl="1">
              <a:lnSpc>
                <a:spcPts val="3316"/>
              </a:lnSpc>
              <a:buFont typeface="Arial"/>
              <a:buChar char="•"/>
            </a:pPr>
            <a:r>
              <a:rPr lang="en-US" b="true" sz="2551">
                <a:solidFill>
                  <a:srgbClr val="000000"/>
                </a:solidFill>
                <a:latin typeface="Canva Sans Bold"/>
                <a:ea typeface="Canva Sans Bold"/>
                <a:cs typeface="Canva Sans Bold"/>
                <a:sym typeface="Canva Sans Bold"/>
              </a:rPr>
              <a:t>With outliers: </a:t>
            </a:r>
            <a:r>
              <a:rPr lang="en-US" sz="2551">
                <a:solidFill>
                  <a:srgbClr val="000000"/>
                </a:solidFill>
                <a:latin typeface="Canva Sans"/>
                <a:ea typeface="Canva Sans"/>
                <a:cs typeface="Canva Sans"/>
                <a:sym typeface="Canva Sans"/>
              </a:rPr>
              <a:t>The outliers likely represent luxury properties, which distort the overall view of the housing market. These outliers can be interesting to analyse separately but tend to obscure the general trends.</a:t>
            </a:r>
          </a:p>
          <a:p>
            <a:pPr algn="l">
              <a:lnSpc>
                <a:spcPts val="3316"/>
              </a:lnSpc>
            </a:pPr>
          </a:p>
          <a:p>
            <a:pPr algn="l" marL="550867" indent="-275434" lvl="1">
              <a:lnSpc>
                <a:spcPts val="3316"/>
              </a:lnSpc>
              <a:buFont typeface="Arial"/>
              <a:buChar char="•"/>
            </a:pPr>
            <a:r>
              <a:rPr lang="en-US" b="true" sz="2551">
                <a:solidFill>
                  <a:srgbClr val="000000"/>
                </a:solidFill>
                <a:latin typeface="Canva Sans Bold"/>
                <a:ea typeface="Canva Sans Bold"/>
                <a:cs typeface="Canva Sans Bold"/>
                <a:sym typeface="Canva Sans Bold"/>
              </a:rPr>
              <a:t>Without outliers: </a:t>
            </a:r>
            <a:r>
              <a:rPr lang="en-US" sz="2551">
                <a:solidFill>
                  <a:srgbClr val="000000"/>
                </a:solidFill>
                <a:latin typeface="Canva Sans"/>
                <a:ea typeface="Canva Sans"/>
                <a:cs typeface="Canva Sans"/>
                <a:sym typeface="Canva Sans"/>
              </a:rPr>
              <a:t>By removing these anomalies, we can see a clearer picture of the pricing patterns for most properties, giving a better sense of what buyers can typically expect in the London housing market.</a:t>
            </a:r>
          </a:p>
          <a:p>
            <a:pPr algn="l">
              <a:lnSpc>
                <a:spcPts val="3316"/>
              </a:lnSpc>
            </a:pPr>
          </a:p>
          <a:p>
            <a:pPr algn="l">
              <a:lnSpc>
                <a:spcPts val="3316"/>
              </a:lnSpc>
            </a:pPr>
          </a:p>
          <a:p>
            <a:pPr algn="l">
              <a:lnSpc>
                <a:spcPts val="3316"/>
              </a:lnSpc>
            </a:pPr>
            <a:r>
              <a:rPr lang="en-US" sz="2551" b="true">
                <a:solidFill>
                  <a:srgbClr val="000000"/>
                </a:solidFill>
                <a:latin typeface="Canva Sans Bold"/>
                <a:ea typeface="Canva Sans Bold"/>
                <a:cs typeface="Canva Sans Bold"/>
                <a:sym typeface="Canva Sans Bold"/>
              </a:rPr>
              <a:t>Key Findings from the Comparison:</a:t>
            </a:r>
          </a:p>
          <a:p>
            <a:pPr algn="l">
              <a:lnSpc>
                <a:spcPts val="3316"/>
              </a:lnSpc>
            </a:pPr>
          </a:p>
          <a:p>
            <a:pPr algn="l" marL="550867" indent="-275434" lvl="1">
              <a:lnSpc>
                <a:spcPts val="3316"/>
              </a:lnSpc>
              <a:spcBef>
                <a:spcPct val="0"/>
              </a:spcBef>
              <a:buFont typeface="Arial"/>
              <a:buChar char="•"/>
            </a:pPr>
            <a:r>
              <a:rPr lang="en-US" b="true" sz="2551">
                <a:solidFill>
                  <a:srgbClr val="000000"/>
                </a:solidFill>
                <a:latin typeface="Canva Sans Bold"/>
                <a:ea typeface="Canva Sans Bold"/>
                <a:cs typeface="Canva Sans Bold"/>
                <a:sym typeface="Canva Sans Bold"/>
              </a:rPr>
              <a:t>With</a:t>
            </a:r>
            <a:r>
              <a:rPr lang="en-US" b="true" sz="2551">
                <a:solidFill>
                  <a:srgbClr val="000000"/>
                </a:solidFill>
                <a:latin typeface="Canva Sans Bold"/>
                <a:ea typeface="Canva Sans Bold"/>
                <a:cs typeface="Canva Sans Bold"/>
                <a:sym typeface="Canva Sans Bold"/>
              </a:rPr>
              <a:t>out outliers,</a:t>
            </a:r>
            <a:r>
              <a:rPr lang="en-US" sz="2551">
                <a:solidFill>
                  <a:srgbClr val="000000"/>
                </a:solidFill>
                <a:latin typeface="Canva Sans"/>
                <a:ea typeface="Canva Sans"/>
                <a:cs typeface="Canva Sans"/>
                <a:sym typeface="Canva Sans"/>
              </a:rPr>
              <a:t> the boxplot is easier to interpret, focusing on the majority of properties that fall within the typical price range. This gives a more accurate picture of price trends and variation across house types.</a:t>
            </a:r>
          </a:p>
          <a:p>
            <a:pPr algn="l">
              <a:lnSpc>
                <a:spcPts val="3316"/>
              </a:lnSpc>
              <a:spcBef>
                <a:spcPct val="0"/>
              </a:spcBef>
            </a:pPr>
          </a:p>
          <a:p>
            <a:pPr algn="l" marL="550867" indent="-275434" lvl="1">
              <a:lnSpc>
                <a:spcPts val="3316"/>
              </a:lnSpc>
              <a:spcBef>
                <a:spcPct val="0"/>
              </a:spcBef>
              <a:buFont typeface="Arial"/>
              <a:buChar char="•"/>
            </a:pPr>
            <a:r>
              <a:rPr lang="en-US" b="true" sz="2551">
                <a:solidFill>
                  <a:srgbClr val="000000"/>
                </a:solidFill>
                <a:latin typeface="Canva Sans Bold"/>
                <a:ea typeface="Canva Sans Bold"/>
                <a:cs typeface="Canva Sans Bold"/>
                <a:sym typeface="Canva Sans Bold"/>
              </a:rPr>
              <a:t>With outliers,</a:t>
            </a:r>
            <a:r>
              <a:rPr lang="en-US" sz="2551">
                <a:solidFill>
                  <a:srgbClr val="000000"/>
                </a:solidFill>
                <a:latin typeface="Canva Sans"/>
                <a:ea typeface="Canva Sans"/>
                <a:cs typeface="Canva Sans"/>
                <a:sym typeface="Canva Sans"/>
              </a:rPr>
              <a:t> the luxury property market skews the data, making it difficult to analyze the core trends. While it's valuable to acknowledge that such highpriced properties exist, they should be analyzed separately from the bulk of the data.</a:t>
            </a:r>
          </a:p>
          <a:p>
            <a:pPr algn="l">
              <a:lnSpc>
                <a:spcPts val="3316"/>
              </a:lnSpc>
              <a:spcBef>
                <a:spcPct val="0"/>
              </a:spcBef>
            </a:pPr>
          </a:p>
        </p:txBody>
      </p:sp>
      <p:grpSp>
        <p:nvGrpSpPr>
          <p:cNvPr name="Group 3" id="3"/>
          <p:cNvGrpSpPr/>
          <p:nvPr/>
        </p:nvGrpSpPr>
        <p:grpSpPr>
          <a:xfrm rot="0">
            <a:off x="17752336"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042"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0083" y="1028700"/>
            <a:ext cx="7245402" cy="5644962"/>
          </a:xfrm>
          <a:custGeom>
            <a:avLst/>
            <a:gdLst/>
            <a:ahLst/>
            <a:cxnLst/>
            <a:rect r="r" b="b" t="t" l="l"/>
            <a:pathLst>
              <a:path h="5644962" w="7245402">
                <a:moveTo>
                  <a:pt x="0" y="0"/>
                </a:moveTo>
                <a:lnTo>
                  <a:pt x="7245401" y="0"/>
                </a:lnTo>
                <a:lnTo>
                  <a:pt x="7245401" y="5644962"/>
                </a:lnTo>
                <a:lnTo>
                  <a:pt x="0" y="5644962"/>
                </a:lnTo>
                <a:lnTo>
                  <a:pt x="0" y="0"/>
                </a:lnTo>
                <a:close/>
              </a:path>
            </a:pathLst>
          </a:custGeom>
          <a:blipFill>
            <a:blip r:embed="rId2"/>
            <a:stretch>
              <a:fillRect l="0" t="0" r="0" b="0"/>
            </a:stretch>
          </a:blipFill>
        </p:spPr>
      </p:sp>
      <p:sp>
        <p:nvSpPr>
          <p:cNvPr name="TextBox 3" id="3"/>
          <p:cNvSpPr txBox="true"/>
          <p:nvPr/>
        </p:nvSpPr>
        <p:spPr>
          <a:xfrm rot="0">
            <a:off x="1249334" y="1156838"/>
            <a:ext cx="7197249" cy="7941480"/>
          </a:xfrm>
          <a:prstGeom prst="rect">
            <a:avLst/>
          </a:prstGeom>
        </p:spPr>
        <p:txBody>
          <a:bodyPr anchor="t" rtlCol="false" tIns="0" lIns="0" bIns="0" rIns="0">
            <a:spAutoFit/>
          </a:bodyPr>
          <a:lstStyle/>
          <a:p>
            <a:pPr algn="just">
              <a:lnSpc>
                <a:spcPts val="3312"/>
              </a:lnSpc>
            </a:pPr>
            <a:r>
              <a:rPr lang="en-US" sz="2547" b="true">
                <a:solidFill>
                  <a:srgbClr val="000000"/>
                </a:solidFill>
                <a:latin typeface="Canva Sans Bold"/>
                <a:ea typeface="Canva Sans Bold"/>
                <a:cs typeface="Canva Sans Bold"/>
                <a:sym typeface="Canva Sans Bold"/>
              </a:rPr>
              <a:t>1. Price vs. Area (Price vs. "Area in sq ft")</a:t>
            </a:r>
          </a:p>
          <a:p>
            <a:pPr algn="just">
              <a:lnSpc>
                <a:spcPts val="3312"/>
              </a:lnSpc>
            </a:pPr>
            <a:r>
              <a:rPr lang="en-US" sz="2547">
                <a:solidFill>
                  <a:srgbClr val="000000"/>
                </a:solidFill>
                <a:latin typeface="Canva Sans"/>
                <a:ea typeface="Canva Sans"/>
                <a:cs typeface="Canva Sans"/>
                <a:sym typeface="Canva Sans"/>
              </a:rPr>
              <a:t>  </a:t>
            </a:r>
          </a:p>
          <a:p>
            <a:pPr algn="just">
              <a:lnSpc>
                <a:spcPts val="4789"/>
              </a:lnSpc>
            </a:pPr>
            <a:r>
              <a:rPr lang="en-US" sz="2547" b="true">
                <a:solidFill>
                  <a:srgbClr val="000000"/>
                </a:solidFill>
                <a:latin typeface="Canva Sans Bold"/>
                <a:ea typeface="Canva Sans Bold"/>
                <a:cs typeface="Canva Sans Bold"/>
                <a:sym typeface="Canva Sans Bold"/>
              </a:rPr>
              <a:t>Scatter Plot with Regression Line:</a:t>
            </a:r>
            <a:r>
              <a:rPr lang="en-US" sz="2547">
                <a:solidFill>
                  <a:srgbClr val="000000"/>
                </a:solidFill>
                <a:latin typeface="Canva Sans"/>
                <a:ea typeface="Canva Sans"/>
                <a:cs typeface="Canva Sans"/>
                <a:sym typeface="Canva Sans"/>
              </a:rPr>
              <a:t> Visualising how price changes with square footage. And a regression line to see if there's a linear relationship (i.e., higher area leads to higher prices)</a:t>
            </a:r>
          </a:p>
          <a:p>
            <a:pPr algn="just">
              <a:lnSpc>
                <a:spcPts val="4789"/>
              </a:lnSpc>
            </a:pPr>
          </a:p>
          <a:p>
            <a:pPr algn="just">
              <a:lnSpc>
                <a:spcPts val="4789"/>
              </a:lnSpc>
            </a:pPr>
            <a:r>
              <a:rPr lang="en-US" sz="2547">
                <a:solidFill>
                  <a:srgbClr val="000000"/>
                </a:solidFill>
                <a:latin typeface="Canva Sans"/>
                <a:ea typeface="Canva Sans"/>
                <a:cs typeface="Canva Sans"/>
                <a:sym typeface="Canva Sans"/>
              </a:rPr>
              <a:t> The </a:t>
            </a:r>
            <a:r>
              <a:rPr lang="en-US" sz="2547" b="true">
                <a:solidFill>
                  <a:srgbClr val="000000"/>
                </a:solidFill>
                <a:latin typeface="Canva Sans Bold"/>
                <a:ea typeface="Canva Sans Bold"/>
                <a:cs typeface="Canva Sans Bold"/>
                <a:sym typeface="Canva Sans Bold"/>
              </a:rPr>
              <a:t>regression line</a:t>
            </a:r>
            <a:r>
              <a:rPr lang="en-US" sz="2547">
                <a:solidFill>
                  <a:srgbClr val="000000"/>
                </a:solidFill>
                <a:latin typeface="Canva Sans"/>
                <a:ea typeface="Canva Sans"/>
                <a:cs typeface="Canva Sans"/>
                <a:sym typeface="Canva Sans"/>
              </a:rPr>
              <a:t> shows the correlation between price and area, showing whether prices generally increase as square footage increases.</a:t>
            </a:r>
          </a:p>
          <a:p>
            <a:pPr algn="just">
              <a:lnSpc>
                <a:spcPts val="4789"/>
              </a:lnSpc>
            </a:pPr>
          </a:p>
          <a:p>
            <a:pPr algn="just">
              <a:lnSpc>
                <a:spcPts val="4789"/>
              </a:lnSpc>
            </a:pPr>
          </a:p>
        </p:txBody>
      </p:sp>
      <p:grpSp>
        <p:nvGrpSpPr>
          <p:cNvPr name="Group 4" id="4"/>
          <p:cNvGrpSpPr/>
          <p:nvPr/>
        </p:nvGrpSpPr>
        <p:grpSpPr>
          <a:xfrm rot="0">
            <a:off x="17637034"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13979"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98176" y="1343544"/>
            <a:ext cx="11301259" cy="6272199"/>
          </a:xfrm>
          <a:custGeom>
            <a:avLst/>
            <a:gdLst/>
            <a:ahLst/>
            <a:cxnLst/>
            <a:rect r="r" b="b" t="t" l="l"/>
            <a:pathLst>
              <a:path h="6272199" w="11301259">
                <a:moveTo>
                  <a:pt x="0" y="0"/>
                </a:moveTo>
                <a:lnTo>
                  <a:pt x="11301259" y="0"/>
                </a:lnTo>
                <a:lnTo>
                  <a:pt x="11301259" y="6272199"/>
                </a:lnTo>
                <a:lnTo>
                  <a:pt x="0" y="6272199"/>
                </a:lnTo>
                <a:lnTo>
                  <a:pt x="0" y="0"/>
                </a:lnTo>
                <a:close/>
              </a:path>
            </a:pathLst>
          </a:custGeom>
          <a:blipFill>
            <a:blip r:embed="rId2"/>
            <a:stretch>
              <a:fillRect l="0" t="0" r="0" b="0"/>
            </a:stretch>
          </a:blipFill>
        </p:spPr>
      </p:sp>
      <p:sp>
        <p:nvSpPr>
          <p:cNvPr name="TextBox 3" id="3"/>
          <p:cNvSpPr txBox="true"/>
          <p:nvPr/>
        </p:nvSpPr>
        <p:spPr>
          <a:xfrm rot="0">
            <a:off x="1028700" y="378014"/>
            <a:ext cx="7432567" cy="833914"/>
          </a:xfrm>
          <a:prstGeom prst="rect">
            <a:avLst/>
          </a:prstGeom>
        </p:spPr>
        <p:txBody>
          <a:bodyPr anchor="t" rtlCol="false" tIns="0" lIns="0" bIns="0" rIns="0">
            <a:spAutoFit/>
          </a:bodyPr>
          <a:lstStyle/>
          <a:p>
            <a:pPr algn="l">
              <a:lnSpc>
                <a:spcPts val="3363"/>
              </a:lnSpc>
            </a:pPr>
            <a:r>
              <a:rPr lang="en-US" sz="2587" b="true">
                <a:solidFill>
                  <a:srgbClr val="000000"/>
                </a:solidFill>
                <a:latin typeface="Canva Sans Bold"/>
                <a:ea typeface="Canva Sans Bold"/>
                <a:cs typeface="Canva Sans Bold"/>
                <a:sym typeface="Canva Sans Bold"/>
              </a:rPr>
              <a:t>2. Price by Number of Bedrooms/Bathrooms</a:t>
            </a:r>
            <a:r>
              <a:rPr lang="en-US" sz="2587" b="true">
                <a:solidFill>
                  <a:srgbClr val="000000"/>
                </a:solidFill>
                <a:latin typeface="Canva Sans Bold"/>
                <a:ea typeface="Canva Sans Bold"/>
                <a:cs typeface="Canva Sans Bold"/>
                <a:sym typeface="Canva Sans Bold"/>
              </a:rPr>
              <a:t>   </a:t>
            </a:r>
          </a:p>
          <a:p>
            <a:pPr algn="l">
              <a:lnSpc>
                <a:spcPts val="3363"/>
              </a:lnSpc>
              <a:spcBef>
                <a:spcPct val="0"/>
              </a:spcBef>
            </a:pPr>
          </a:p>
        </p:txBody>
      </p:sp>
      <p:sp>
        <p:nvSpPr>
          <p:cNvPr name="TextBox 4" id="4"/>
          <p:cNvSpPr txBox="true"/>
          <p:nvPr/>
        </p:nvSpPr>
        <p:spPr>
          <a:xfrm rot="0">
            <a:off x="1028700" y="1597874"/>
            <a:ext cx="4769476" cy="3387182"/>
          </a:xfrm>
          <a:prstGeom prst="rect">
            <a:avLst/>
          </a:prstGeom>
        </p:spPr>
        <p:txBody>
          <a:bodyPr anchor="t" rtlCol="false" tIns="0" lIns="0" bIns="0" rIns="0">
            <a:spAutoFit/>
          </a:bodyPr>
          <a:lstStyle/>
          <a:p>
            <a:pPr algn="l">
              <a:lnSpc>
                <a:spcPts val="4562"/>
              </a:lnSpc>
            </a:pPr>
            <a:r>
              <a:rPr lang="en-US" b="true" sz="2652">
                <a:solidFill>
                  <a:srgbClr val="000000"/>
                </a:solidFill>
                <a:latin typeface="Canva Sans Bold"/>
                <a:ea typeface="Canva Sans Bold"/>
                <a:cs typeface="Canva Sans Bold"/>
                <a:sym typeface="Canva Sans Bold"/>
              </a:rPr>
              <a:t>Column Chart: </a:t>
            </a:r>
            <a:r>
              <a:rPr lang="en-US" sz="2652">
                <a:solidFill>
                  <a:srgbClr val="000000"/>
                </a:solidFill>
                <a:latin typeface="Canva Sans"/>
                <a:ea typeface="Canva Sans"/>
                <a:cs typeface="Canva Sans"/>
                <a:sym typeface="Canva Sans"/>
              </a:rPr>
              <a:t>Each category (e.g., 1 bedroom, 2 bedrooms, 3 bedrooms) is displayed on the x-axis, and the average price is plotted on the y-axis.</a:t>
            </a:r>
          </a:p>
        </p:txBody>
      </p:sp>
      <p:grpSp>
        <p:nvGrpSpPr>
          <p:cNvPr name="Group 5" id="5"/>
          <p:cNvGrpSpPr/>
          <p:nvPr/>
        </p:nvGrpSpPr>
        <p:grpSpPr>
          <a:xfrm rot="0">
            <a:off x="17743410"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77384" y="0"/>
            <a:ext cx="1521760" cy="10287000"/>
            <a:chOff x="0" y="0"/>
            <a:chExt cx="400793" cy="2709333"/>
          </a:xfrm>
        </p:grpSpPr>
        <p:sp>
          <p:nvSpPr>
            <p:cNvPr name="Freeform 9" id="9"/>
            <p:cNvSpPr/>
            <p:nvPr/>
          </p:nvSpPr>
          <p:spPr>
            <a:xfrm flipH="false" flipV="false" rot="0">
              <a:off x="0" y="0"/>
              <a:ext cx="400793" cy="2709333"/>
            </a:xfrm>
            <a:custGeom>
              <a:avLst/>
              <a:gdLst/>
              <a:ahLst/>
              <a:cxnLst/>
              <a:rect r="r" b="b" t="t" l="l"/>
              <a:pathLst>
                <a:path h="2709333" w="400793">
                  <a:moveTo>
                    <a:pt x="200396" y="0"/>
                  </a:moveTo>
                  <a:lnTo>
                    <a:pt x="200396" y="0"/>
                  </a:lnTo>
                  <a:cubicBezTo>
                    <a:pt x="311072" y="0"/>
                    <a:pt x="400793" y="89721"/>
                    <a:pt x="400793" y="200396"/>
                  </a:cubicBezTo>
                  <a:lnTo>
                    <a:pt x="400793" y="2508937"/>
                  </a:lnTo>
                  <a:cubicBezTo>
                    <a:pt x="400793" y="2562085"/>
                    <a:pt x="379680" y="2613057"/>
                    <a:pt x="342098" y="2650639"/>
                  </a:cubicBezTo>
                  <a:cubicBezTo>
                    <a:pt x="304516" y="2688220"/>
                    <a:pt x="253545" y="2709333"/>
                    <a:pt x="200396" y="2709333"/>
                  </a:cubicBezTo>
                  <a:lnTo>
                    <a:pt x="200396" y="2709333"/>
                  </a:lnTo>
                  <a:cubicBezTo>
                    <a:pt x="89721" y="2709333"/>
                    <a:pt x="0" y="2619613"/>
                    <a:pt x="0" y="2508937"/>
                  </a:cubicBezTo>
                  <a:lnTo>
                    <a:pt x="0" y="200396"/>
                  </a:lnTo>
                  <a:cubicBezTo>
                    <a:pt x="0" y="147248"/>
                    <a:pt x="21113" y="96276"/>
                    <a:pt x="58695" y="58695"/>
                  </a:cubicBezTo>
                  <a:cubicBezTo>
                    <a:pt x="96276" y="21113"/>
                    <a:pt x="147248" y="0"/>
                    <a:pt x="200396" y="0"/>
                  </a:cubicBezTo>
                  <a:close/>
                </a:path>
              </a:pathLst>
            </a:custGeom>
            <a:solidFill>
              <a:srgbClr val="19598D"/>
            </a:solidFill>
          </p:spPr>
        </p:sp>
        <p:sp>
          <p:nvSpPr>
            <p:cNvPr name="TextBox 10" id="10"/>
            <p:cNvSpPr txBox="true"/>
            <p:nvPr/>
          </p:nvSpPr>
          <p:spPr>
            <a:xfrm>
              <a:off x="0" y="-38100"/>
              <a:ext cx="400793"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389841" y="1028700"/>
            <a:ext cx="7869459" cy="5796202"/>
          </a:xfrm>
          <a:custGeom>
            <a:avLst/>
            <a:gdLst/>
            <a:ahLst/>
            <a:cxnLst/>
            <a:rect r="r" b="b" t="t" l="l"/>
            <a:pathLst>
              <a:path h="5796202" w="7869459">
                <a:moveTo>
                  <a:pt x="0" y="0"/>
                </a:moveTo>
                <a:lnTo>
                  <a:pt x="7869459" y="0"/>
                </a:lnTo>
                <a:lnTo>
                  <a:pt x="7869459" y="5796202"/>
                </a:lnTo>
                <a:lnTo>
                  <a:pt x="0" y="5796202"/>
                </a:lnTo>
                <a:lnTo>
                  <a:pt x="0" y="0"/>
                </a:lnTo>
                <a:close/>
              </a:path>
            </a:pathLst>
          </a:custGeom>
          <a:blipFill>
            <a:blip r:embed="rId2"/>
            <a:stretch>
              <a:fillRect l="0" t="0" r="0" b="0"/>
            </a:stretch>
          </a:blipFill>
        </p:spPr>
      </p:sp>
      <p:sp>
        <p:nvSpPr>
          <p:cNvPr name="TextBox 3" id="3"/>
          <p:cNvSpPr txBox="true"/>
          <p:nvPr/>
        </p:nvSpPr>
        <p:spPr>
          <a:xfrm rot="0">
            <a:off x="278320" y="141605"/>
            <a:ext cx="17282543" cy="887095"/>
          </a:xfrm>
          <a:prstGeom prst="rect">
            <a:avLst/>
          </a:prstGeom>
        </p:spPr>
        <p:txBody>
          <a:bodyPr anchor="t" rtlCol="false" tIns="0" lIns="0" bIns="0" rIns="0">
            <a:spAutoFit/>
          </a:bodyPr>
          <a:lstStyle/>
          <a:p>
            <a:pPr algn="ctr">
              <a:lnSpc>
                <a:spcPts val="7280"/>
              </a:lnSpc>
            </a:pPr>
            <a:r>
              <a:rPr lang="en-US" sz="5200" b="true">
                <a:solidFill>
                  <a:srgbClr val="000000"/>
                </a:solidFill>
                <a:latin typeface="Canva Sans Bold"/>
                <a:ea typeface="Canva Sans Bold"/>
                <a:cs typeface="Canva Sans Bold"/>
                <a:sym typeface="Canva Sans Bold"/>
              </a:rPr>
              <a:t>Heatmap for Price Distribution by Postcode</a:t>
            </a:r>
          </a:p>
        </p:txBody>
      </p:sp>
      <p:sp>
        <p:nvSpPr>
          <p:cNvPr name="TextBox 4" id="4"/>
          <p:cNvSpPr txBox="true"/>
          <p:nvPr/>
        </p:nvSpPr>
        <p:spPr>
          <a:xfrm rot="0">
            <a:off x="1355332" y="1323665"/>
            <a:ext cx="8034509" cy="6791629"/>
          </a:xfrm>
          <a:prstGeom prst="rect">
            <a:avLst/>
          </a:prstGeom>
        </p:spPr>
        <p:txBody>
          <a:bodyPr anchor="t" rtlCol="false" tIns="0" lIns="0" bIns="0" rIns="0">
            <a:spAutoFit/>
          </a:bodyPr>
          <a:lstStyle/>
          <a:p>
            <a:pPr algn="l">
              <a:lnSpc>
                <a:spcPts val="3520"/>
              </a:lnSpc>
            </a:pPr>
            <a:r>
              <a:rPr lang="en-US" sz="2000" b="true">
                <a:solidFill>
                  <a:srgbClr val="000000"/>
                </a:solidFill>
                <a:latin typeface="Canva Sans Bold"/>
                <a:ea typeface="Canva Sans Bold"/>
                <a:cs typeface="Canva Sans Bold"/>
                <a:sym typeface="Canva Sans Bold"/>
              </a:rPr>
              <a:t>Price Distribution:</a:t>
            </a:r>
            <a:r>
              <a:rPr lang="en-US" sz="2000">
                <a:solidFill>
                  <a:srgbClr val="000000"/>
                </a:solidFill>
                <a:latin typeface="Canva Sans"/>
                <a:ea typeface="Canva Sans"/>
                <a:cs typeface="Canva Sans"/>
                <a:sym typeface="Canva Sans"/>
              </a:rPr>
              <a:t> The majority of the price points appear to be centered around a specific range (likely between 0 and 1 million), as shown by the denser regions (dark blue areas) in the centre of the plot. </a:t>
            </a:r>
          </a:p>
          <a:p>
            <a:pPr algn="l">
              <a:lnSpc>
                <a:spcPts val="3520"/>
              </a:lnSpc>
            </a:pPr>
            <a:r>
              <a:rPr lang="en-US" sz="2000" b="true">
                <a:solidFill>
                  <a:srgbClr val="000000"/>
                </a:solidFill>
                <a:latin typeface="Canva Sans Bold"/>
                <a:ea typeface="Canva Sans Bold"/>
                <a:cs typeface="Canva Sans Bold"/>
                <a:sym typeface="Canva Sans Bold"/>
              </a:rPr>
              <a:t>Postal Code Variations: </a:t>
            </a:r>
            <a:r>
              <a:rPr lang="en-US" sz="2000">
                <a:solidFill>
                  <a:srgbClr val="000000"/>
                </a:solidFill>
                <a:latin typeface="Canva Sans"/>
                <a:ea typeface="Canva Sans"/>
                <a:cs typeface="Canva Sans"/>
                <a:sym typeface="Canva Sans"/>
              </a:rPr>
              <a:t>The price distribution seems fairly consistent across most postal codes. No clear outliers or extreme differences are visually evident between the postal codes listed on the y-axis.</a:t>
            </a:r>
          </a:p>
          <a:p>
            <a:pPr algn="l">
              <a:lnSpc>
                <a:spcPts val="3520"/>
              </a:lnSpc>
            </a:pPr>
            <a:r>
              <a:rPr lang="en-US" sz="2000">
                <a:solidFill>
                  <a:srgbClr val="000000"/>
                </a:solidFill>
                <a:latin typeface="Canva Sans"/>
                <a:ea typeface="Canva Sans"/>
                <a:cs typeface="Canva Sans"/>
                <a:sym typeface="Canva Sans"/>
              </a:rPr>
              <a:t>-</a:t>
            </a:r>
          </a:p>
          <a:p>
            <a:pPr algn="l">
              <a:lnSpc>
                <a:spcPts val="3520"/>
              </a:lnSpc>
            </a:pPr>
            <a:r>
              <a:rPr lang="en-US" sz="2000" b="true">
                <a:solidFill>
                  <a:srgbClr val="000000"/>
                </a:solidFill>
                <a:latin typeface="Canva Sans Bold"/>
                <a:ea typeface="Canva Sans Bold"/>
                <a:cs typeface="Canva Sans Bold"/>
                <a:sym typeface="Canva Sans Bold"/>
              </a:rPr>
              <a:t>Heatmap Colors: </a:t>
            </a:r>
            <a:r>
              <a:rPr lang="en-US" sz="2000">
                <a:solidFill>
                  <a:srgbClr val="000000"/>
                </a:solidFill>
                <a:latin typeface="Canva Sans"/>
                <a:ea typeface="Canva Sans"/>
                <a:cs typeface="Canva Sans"/>
                <a:sym typeface="Canva Sans"/>
              </a:rPr>
              <a:t>The colour scale indicates prices ranging up to 25 million (in red), though it seems that most prices are concentrated in the lower range (blues), with fewer higher priced properties reaching above 10 million.</a:t>
            </a:r>
          </a:p>
          <a:p>
            <a:pPr algn="l">
              <a:lnSpc>
                <a:spcPts val="3450"/>
              </a:lnSpc>
            </a:pPr>
          </a:p>
          <a:p>
            <a:pPr algn="l">
              <a:lnSpc>
                <a:spcPts val="2746"/>
              </a:lnSpc>
            </a:pPr>
          </a:p>
          <a:p>
            <a:pPr algn="l">
              <a:lnSpc>
                <a:spcPts val="2593"/>
              </a:lnSpc>
            </a:pPr>
          </a:p>
        </p:txBody>
      </p:sp>
      <p:grpSp>
        <p:nvGrpSpPr>
          <p:cNvPr name="Group 5" id="5"/>
          <p:cNvGrpSpPr/>
          <p:nvPr/>
        </p:nvGrpSpPr>
        <p:grpSpPr>
          <a:xfrm rot="0">
            <a:off x="-1156924"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5400000">
            <a:off x="9409123" y="2508879"/>
            <a:ext cx="1694792" cy="16062962"/>
            <a:chOff x="0" y="0"/>
            <a:chExt cx="446365" cy="4230574"/>
          </a:xfrm>
        </p:grpSpPr>
        <p:sp>
          <p:nvSpPr>
            <p:cNvPr name="Freeform 9" id="9"/>
            <p:cNvSpPr/>
            <p:nvPr/>
          </p:nvSpPr>
          <p:spPr>
            <a:xfrm flipH="false" flipV="false" rot="0">
              <a:off x="0" y="0"/>
              <a:ext cx="446365" cy="4230574"/>
            </a:xfrm>
            <a:custGeom>
              <a:avLst/>
              <a:gdLst/>
              <a:ahLst/>
              <a:cxnLst/>
              <a:rect r="r" b="b" t="t" l="l"/>
              <a:pathLst>
                <a:path h="4230574" w="446365">
                  <a:moveTo>
                    <a:pt x="223183" y="0"/>
                  </a:moveTo>
                  <a:lnTo>
                    <a:pt x="223183" y="0"/>
                  </a:lnTo>
                  <a:cubicBezTo>
                    <a:pt x="282374" y="0"/>
                    <a:pt x="339142" y="23514"/>
                    <a:pt x="380996" y="65369"/>
                  </a:cubicBezTo>
                  <a:cubicBezTo>
                    <a:pt x="422851" y="107224"/>
                    <a:pt x="446365" y="163991"/>
                    <a:pt x="446365" y="223183"/>
                  </a:cubicBezTo>
                  <a:lnTo>
                    <a:pt x="446365" y="4007392"/>
                  </a:lnTo>
                  <a:cubicBezTo>
                    <a:pt x="446365" y="4130652"/>
                    <a:pt x="346443" y="4230574"/>
                    <a:pt x="223183" y="4230574"/>
                  </a:cubicBezTo>
                  <a:lnTo>
                    <a:pt x="223183" y="4230574"/>
                  </a:lnTo>
                  <a:cubicBezTo>
                    <a:pt x="99922" y="4230574"/>
                    <a:pt x="0" y="4130652"/>
                    <a:pt x="0" y="4007392"/>
                  </a:cubicBezTo>
                  <a:lnTo>
                    <a:pt x="0" y="223183"/>
                  </a:lnTo>
                  <a:cubicBezTo>
                    <a:pt x="0" y="99922"/>
                    <a:pt x="99922" y="0"/>
                    <a:pt x="223183" y="0"/>
                  </a:cubicBezTo>
                  <a:close/>
                </a:path>
              </a:pathLst>
            </a:custGeom>
            <a:solidFill>
              <a:srgbClr val="19598D"/>
            </a:solidFill>
          </p:spPr>
        </p:sp>
        <p:sp>
          <p:nvSpPr>
            <p:cNvPr name="TextBox 10" id="10"/>
            <p:cNvSpPr txBox="true"/>
            <p:nvPr/>
          </p:nvSpPr>
          <p:spPr>
            <a:xfrm>
              <a:off x="0" y="-38100"/>
              <a:ext cx="446365" cy="4268674"/>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355332" y="7531858"/>
            <a:ext cx="15318547" cy="140652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Canva Sans"/>
                <a:ea typeface="Canva Sans"/>
                <a:cs typeface="Canva Sans"/>
                <a:sym typeface="Canva Sans"/>
              </a:rPr>
              <a:t>The white zone in the middle of the graph represents a price gap, where there are few or no properties within that price range across the postal codes. Most properties either fall in the lower price range (shown by dark blue) or in higher price ranges (shades of red), with very few in between. This gap likely indicates that the dataset has mostly affordable or expensive properties but lacks representation in the middle price tier.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16019"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10800000">
            <a:off x="13232293" y="-1102182"/>
            <a:ext cx="6073106" cy="5476837"/>
          </a:xfrm>
          <a:custGeom>
            <a:avLst/>
            <a:gdLst/>
            <a:ahLst/>
            <a:cxnLst/>
            <a:rect r="r" b="b" t="t" l="l"/>
            <a:pathLst>
              <a:path h="5476837" w="6073106">
                <a:moveTo>
                  <a:pt x="0" y="0"/>
                </a:moveTo>
                <a:lnTo>
                  <a:pt x="6073105" y="0"/>
                </a:lnTo>
                <a:lnTo>
                  <a:pt x="6073105" y="5476838"/>
                </a:lnTo>
                <a:lnTo>
                  <a:pt x="0" y="5476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00009" y="5657995"/>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618759" y="117318"/>
            <a:ext cx="5050482" cy="1094728"/>
          </a:xfrm>
          <a:prstGeom prst="rect">
            <a:avLst/>
          </a:prstGeom>
        </p:spPr>
        <p:txBody>
          <a:bodyPr anchor="t" rtlCol="false" tIns="0" lIns="0" bIns="0" rIns="0">
            <a:spAutoFit/>
          </a:bodyPr>
          <a:lstStyle/>
          <a:p>
            <a:pPr algn="ctr">
              <a:lnSpc>
                <a:spcPts val="8960"/>
              </a:lnSpc>
            </a:pPr>
            <a:r>
              <a:rPr lang="en-US" sz="6400" b="true">
                <a:solidFill>
                  <a:srgbClr val="122029"/>
                </a:solidFill>
                <a:latin typeface="Canva Sans Bold"/>
                <a:ea typeface="Canva Sans Bold"/>
                <a:cs typeface="Canva Sans Bold"/>
                <a:sym typeface="Canva Sans Bold"/>
              </a:rPr>
              <a:t>Introduction</a:t>
            </a:r>
          </a:p>
        </p:txBody>
      </p:sp>
      <p:sp>
        <p:nvSpPr>
          <p:cNvPr name="TextBox 9" id="9"/>
          <p:cNvSpPr txBox="true"/>
          <p:nvPr/>
        </p:nvSpPr>
        <p:spPr>
          <a:xfrm rot="0">
            <a:off x="3421647" y="2298225"/>
            <a:ext cx="11212364" cy="7380481"/>
          </a:xfrm>
          <a:prstGeom prst="rect">
            <a:avLst/>
          </a:prstGeom>
        </p:spPr>
        <p:txBody>
          <a:bodyPr anchor="t" rtlCol="false" tIns="0" lIns="0" bIns="0" rIns="0">
            <a:spAutoFit/>
          </a:bodyPr>
          <a:lstStyle/>
          <a:p>
            <a:pPr algn="just">
              <a:lnSpc>
                <a:spcPts val="5911"/>
              </a:lnSpc>
            </a:pPr>
            <a:r>
              <a:rPr lang="en-US" b="true" sz="3604">
                <a:solidFill>
                  <a:srgbClr val="122029"/>
                </a:solidFill>
                <a:latin typeface="Canva Sans Bold"/>
                <a:ea typeface="Canva Sans Bold"/>
                <a:cs typeface="Canva Sans Bold"/>
                <a:sym typeface="Canva Sans Bold"/>
              </a:rPr>
              <a:t>The London housing market is dynamic, with prices influenced by factors like location, property size, and the number of bedrooms and bathrooms. Understanding these factors provides valuable insights for buyers, investors, and policymakers. In this project, I'll analyze price distributions, house types, area size, and bedroom/bathroom numbers to explore London house prices, aiming to uncover trends and predict prices based on key features.</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423694"/>
            <a:ext cx="16230600" cy="2221231"/>
          </a:xfrm>
          <a:prstGeom prst="rect">
            <a:avLst/>
          </a:prstGeom>
        </p:spPr>
        <p:txBody>
          <a:bodyPr anchor="t" rtlCol="false" tIns="0" lIns="0" bIns="0" rIns="0">
            <a:spAutoFit/>
          </a:bodyPr>
          <a:lstStyle/>
          <a:p>
            <a:pPr algn="ctr">
              <a:lnSpc>
                <a:spcPts val="6439"/>
              </a:lnSpc>
            </a:pPr>
            <a:r>
              <a:rPr lang="en-US" sz="4599">
                <a:solidFill>
                  <a:srgbClr val="000000"/>
                </a:solidFill>
                <a:latin typeface="Canva Sans"/>
                <a:ea typeface="Canva Sans"/>
                <a:cs typeface="Canva Sans"/>
                <a:sym typeface="Canva Sans"/>
              </a:rPr>
              <a:t> </a:t>
            </a:r>
            <a:r>
              <a:rPr lang="en-US" sz="4599" b="true">
                <a:solidFill>
                  <a:srgbClr val="000000"/>
                </a:solidFill>
                <a:latin typeface="Canva Sans Bold"/>
                <a:ea typeface="Canva Sans Bold"/>
                <a:cs typeface="Canva Sans Bold"/>
                <a:sym typeface="Canva Sans Bold"/>
              </a:rPr>
              <a:t>Conclusion</a:t>
            </a:r>
          </a:p>
          <a:p>
            <a:pPr algn="l">
              <a:lnSpc>
                <a:spcPts val="2799"/>
              </a:lnSpc>
            </a:pPr>
          </a:p>
          <a:p>
            <a:pPr algn="l">
              <a:lnSpc>
                <a:spcPts val="2799"/>
              </a:lnSpc>
              <a:spcBef>
                <a:spcPct val="0"/>
              </a:spcBef>
            </a:pPr>
            <a:r>
              <a:rPr lang="en-US" sz="1999">
                <a:solidFill>
                  <a:srgbClr val="000000"/>
                </a:solidFill>
                <a:latin typeface="Canva Sans"/>
                <a:ea typeface="Canva Sans"/>
                <a:cs typeface="Canva Sans"/>
                <a:sym typeface="Canva Sans"/>
              </a:rPr>
              <a:t>In this project, I conducted an in-depth analysis of house prices in London. I examined various factors that influence property values through exploratory data analysis, statistical methods, and visualisations (such as box plots). I uncovered several important trends and insights regarding the London housing market.</a:t>
            </a:r>
          </a:p>
        </p:txBody>
      </p:sp>
      <p:sp>
        <p:nvSpPr>
          <p:cNvPr name="TextBox 3" id="3"/>
          <p:cNvSpPr txBox="true"/>
          <p:nvPr/>
        </p:nvSpPr>
        <p:spPr>
          <a:xfrm rot="0">
            <a:off x="1028700" y="2756684"/>
            <a:ext cx="16230600" cy="6299835"/>
          </a:xfrm>
          <a:prstGeom prst="rect">
            <a:avLst/>
          </a:prstGeom>
        </p:spPr>
        <p:txBody>
          <a:bodyPr anchor="t" rtlCol="false" tIns="0" lIns="0" bIns="0" rIns="0">
            <a:spAutoFit/>
          </a:bodyPr>
          <a:lstStyle/>
          <a:p>
            <a:pPr algn="l">
              <a:lnSpc>
                <a:spcPts val="2940"/>
              </a:lnSpc>
            </a:pPr>
            <a:r>
              <a:rPr lang="en-US" sz="2100" b="true">
                <a:solidFill>
                  <a:srgbClr val="000000"/>
                </a:solidFill>
                <a:latin typeface="Canva Sans Bold"/>
                <a:ea typeface="Canva Sans Bold"/>
                <a:cs typeface="Canva Sans Bold"/>
                <a:sym typeface="Canva Sans Bold"/>
              </a:rPr>
              <a:t>Key Findings:</a:t>
            </a:r>
          </a:p>
          <a:p>
            <a:pPr algn="l">
              <a:lnSpc>
                <a:spcPts val="2940"/>
              </a:lnSpc>
            </a:pPr>
          </a:p>
          <a:p>
            <a:pPr algn="l">
              <a:lnSpc>
                <a:spcPts val="2940"/>
              </a:lnSpc>
            </a:pPr>
            <a:r>
              <a:rPr lang="en-US" sz="2100" b="true">
                <a:solidFill>
                  <a:srgbClr val="000000"/>
                </a:solidFill>
                <a:latin typeface="Canva Sans Bold"/>
                <a:ea typeface="Canva Sans Bold"/>
                <a:cs typeface="Canva Sans Bold"/>
                <a:sym typeface="Canva Sans Bold"/>
              </a:rPr>
              <a:t>House Type:</a:t>
            </a:r>
            <a:r>
              <a:rPr lang="en-US" sz="2100">
                <a:solidFill>
                  <a:srgbClr val="000000"/>
                </a:solidFill>
                <a:latin typeface="Canva Sans"/>
                <a:ea typeface="Canva Sans"/>
                <a:cs typeface="Canva Sans"/>
                <a:sym typeface="Canva Sans"/>
              </a:rPr>
              <a:t> The type of property significantly influences the price. For example, penthouses and houses generally have higher median prices, while studios and flats tend to be more affordable.</a:t>
            </a:r>
          </a:p>
          <a:p>
            <a:pPr algn="l">
              <a:lnSpc>
                <a:spcPts val="2940"/>
              </a:lnSpc>
            </a:pPr>
          </a:p>
          <a:p>
            <a:pPr algn="l">
              <a:lnSpc>
                <a:spcPts val="2940"/>
              </a:lnSpc>
            </a:pPr>
            <a:r>
              <a:rPr lang="en-US" sz="2100" b="true">
                <a:solidFill>
                  <a:srgbClr val="000000"/>
                </a:solidFill>
                <a:latin typeface="Canva Sans Bold"/>
                <a:ea typeface="Canva Sans Bold"/>
                <a:cs typeface="Canva Sans Bold"/>
                <a:sym typeface="Canva Sans Bold"/>
              </a:rPr>
              <a:t>Price Variation: </a:t>
            </a:r>
            <a:r>
              <a:rPr lang="en-US" sz="2100">
                <a:solidFill>
                  <a:srgbClr val="000000"/>
                </a:solidFill>
                <a:latin typeface="Canva Sans"/>
                <a:ea typeface="Canva Sans"/>
                <a:cs typeface="Canva Sans"/>
                <a:sym typeface="Canva Sans"/>
              </a:rPr>
              <a:t>There is considerable price variation within certain property types, especially in flats and new developments, as shown by the range of values in the boxplots. These variations may be influenced by location, property size, and other amenities.</a:t>
            </a:r>
          </a:p>
          <a:p>
            <a:pPr algn="l">
              <a:lnSpc>
                <a:spcPts val="2940"/>
              </a:lnSpc>
            </a:pPr>
          </a:p>
          <a:p>
            <a:pPr algn="l">
              <a:lnSpc>
                <a:spcPts val="2940"/>
              </a:lnSpc>
            </a:pPr>
            <a:r>
              <a:rPr lang="en-US" sz="2100" b="true">
                <a:solidFill>
                  <a:srgbClr val="000000"/>
                </a:solidFill>
                <a:latin typeface="Canva Sans Bold"/>
                <a:ea typeface="Canva Sans Bold"/>
                <a:cs typeface="Canva Sans Bold"/>
                <a:sym typeface="Canva Sans Bold"/>
              </a:rPr>
              <a:t>Outliers:</a:t>
            </a:r>
            <a:r>
              <a:rPr lang="en-US" sz="2100">
                <a:solidFill>
                  <a:srgbClr val="000000"/>
                </a:solidFill>
                <a:latin typeface="Canva Sans"/>
                <a:ea typeface="Canva Sans"/>
                <a:cs typeface="Canva Sans"/>
                <a:sym typeface="Canva Sans"/>
              </a:rPr>
              <a:t> The presence of outliers, such as luxury homes or penthouses, heavily skews the price distribution, especially in high-end areas of London. After removing outliers, the majority of properties fell within a more reasonable price range, providing a clearer picture of the typical housing market. </a:t>
            </a:r>
          </a:p>
          <a:p>
            <a:pPr algn="l">
              <a:lnSpc>
                <a:spcPts val="2940"/>
              </a:lnSpc>
            </a:pPr>
          </a:p>
          <a:p>
            <a:pPr algn="l">
              <a:lnSpc>
                <a:spcPts val="2940"/>
              </a:lnSpc>
            </a:pPr>
            <a:r>
              <a:rPr lang="en-US" sz="2100" b="true">
                <a:solidFill>
                  <a:srgbClr val="000000"/>
                </a:solidFill>
                <a:latin typeface="Canva Sans Bold"/>
                <a:ea typeface="Canva Sans Bold"/>
                <a:cs typeface="Canva Sans Bold"/>
                <a:sym typeface="Canva Sans Bold"/>
              </a:rPr>
              <a:t>Location:</a:t>
            </a:r>
            <a:r>
              <a:rPr lang="en-US" sz="2100">
                <a:solidFill>
                  <a:srgbClr val="000000"/>
                </a:solidFill>
                <a:latin typeface="Canva Sans"/>
                <a:ea typeface="Canva Sans"/>
                <a:cs typeface="Canva Sans"/>
                <a:sym typeface="Canva Sans"/>
              </a:rPr>
              <a:t> Although not fully explored in this particular analysis, it is evident from the data that location significantly impacts prices. Central and premium neighborhoods tend to command higher property prices, further skewing the data when considering outliers.</a:t>
            </a:r>
          </a:p>
          <a:p>
            <a:pPr algn="l">
              <a:lnSpc>
                <a:spcPts val="2940"/>
              </a:lnSpc>
              <a:spcBef>
                <a:spcPct val="0"/>
              </a:spcBef>
            </a:pPr>
          </a:p>
        </p:txBody>
      </p:sp>
      <p:grpSp>
        <p:nvGrpSpPr>
          <p:cNvPr name="Group 4" id="4"/>
          <p:cNvGrpSpPr/>
          <p:nvPr/>
        </p:nvGrpSpPr>
        <p:grpSpPr>
          <a:xfrm rot="0">
            <a:off x="17743410"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51867"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97217"/>
            <a:ext cx="16591125" cy="9719310"/>
          </a:xfrm>
          <a:prstGeom prst="rect">
            <a:avLst/>
          </a:prstGeom>
        </p:spPr>
        <p:txBody>
          <a:bodyPr anchor="t" rtlCol="false" tIns="0" lIns="0" bIns="0" rIns="0">
            <a:spAutoFit/>
          </a:bodyPr>
          <a:lstStyle/>
          <a:p>
            <a:pPr algn="ctr" marL="0" indent="0" lvl="0">
              <a:lnSpc>
                <a:spcPts val="2940"/>
              </a:lnSpc>
              <a:spcBef>
                <a:spcPct val="0"/>
              </a:spcBef>
            </a:pPr>
            <a:r>
              <a:rPr lang="en-US" b="true" sz="2100" strike="noStrike" u="none">
                <a:solidFill>
                  <a:srgbClr val="000000"/>
                </a:solidFill>
                <a:latin typeface="Inter Bold"/>
                <a:ea typeface="Inter Bold"/>
                <a:cs typeface="Inter Bold"/>
                <a:sym typeface="Inter Bold"/>
              </a:rPr>
              <a:t>Challenges and Limitations:</a:t>
            </a:r>
          </a:p>
          <a:p>
            <a:pPr algn="ctr" marL="0" indent="0" lvl="0">
              <a:lnSpc>
                <a:spcPts val="2940"/>
              </a:lnSpc>
              <a:spcBef>
                <a:spcPct val="0"/>
              </a:spcBef>
            </a:pPr>
          </a:p>
          <a:p>
            <a:pPr algn="l" marL="0" indent="0" lvl="0">
              <a:lnSpc>
                <a:spcPts val="3359"/>
              </a:lnSpc>
              <a:spcBef>
                <a:spcPct val="0"/>
              </a:spcBef>
            </a:pPr>
            <a:r>
              <a:rPr lang="en-US" b="true" sz="2399" strike="noStrike" u="none">
                <a:solidFill>
                  <a:srgbClr val="000000"/>
                </a:solidFill>
                <a:latin typeface="Inter Bold"/>
                <a:ea typeface="Inter Bold"/>
                <a:cs typeface="Inter Bold"/>
                <a:sym typeface="Inter Bold"/>
              </a:rPr>
              <a:t> Missing Data: </a:t>
            </a:r>
            <a:r>
              <a:rPr lang="en-US" sz="2399" strike="noStrike" u="none">
                <a:solidFill>
                  <a:srgbClr val="000000"/>
                </a:solidFill>
                <a:latin typeface="Inter"/>
                <a:ea typeface="Inter"/>
                <a:cs typeface="Inter"/>
                <a:sym typeface="Inter"/>
              </a:rPr>
              <a:t>Some properties lacked specific details, such as location data, which may have limited the accuracy of certain analyses.      </a:t>
            </a:r>
          </a:p>
          <a:p>
            <a:pPr algn="l" marL="0" indent="0" lvl="0">
              <a:lnSpc>
                <a:spcPts val="3359"/>
              </a:lnSpc>
              <a:spcBef>
                <a:spcPct val="0"/>
              </a:spcBef>
            </a:pPr>
            <a:r>
              <a:rPr lang="en-US" sz="2399" strike="noStrike" u="none">
                <a:solidFill>
                  <a:srgbClr val="000000"/>
                </a:solidFill>
                <a:latin typeface="Inter"/>
                <a:ea typeface="Inter"/>
                <a:cs typeface="Inter"/>
                <a:sym typeface="Inter"/>
              </a:rPr>
              <a:t> Future work could benefit from a complete dataset to better understand the role of neighbourhoods in price determination.</a:t>
            </a:r>
          </a:p>
          <a:p>
            <a:pPr algn="l" marL="0" indent="0" lvl="0">
              <a:lnSpc>
                <a:spcPts val="3359"/>
              </a:lnSpc>
              <a:spcBef>
                <a:spcPct val="0"/>
              </a:spcBef>
            </a:pPr>
          </a:p>
          <a:p>
            <a:pPr algn="l" marL="0" indent="0" lvl="0">
              <a:lnSpc>
                <a:spcPts val="3359"/>
              </a:lnSpc>
              <a:spcBef>
                <a:spcPct val="0"/>
              </a:spcBef>
            </a:pPr>
            <a:r>
              <a:rPr lang="en-US" b="true" sz="2399" strike="noStrike" u="none">
                <a:solidFill>
                  <a:srgbClr val="000000"/>
                </a:solidFill>
                <a:latin typeface="Inter Bold"/>
                <a:ea typeface="Inter Bold"/>
                <a:cs typeface="Inter Bold"/>
                <a:sym typeface="Inter Bold"/>
              </a:rPr>
              <a:t> Outliers:</a:t>
            </a:r>
            <a:r>
              <a:rPr lang="en-US" sz="2399" strike="noStrike" u="none">
                <a:solidFill>
                  <a:srgbClr val="000000"/>
                </a:solidFill>
                <a:latin typeface="Inter"/>
                <a:ea typeface="Inter"/>
                <a:cs typeface="Inter"/>
                <a:sym typeface="Inter"/>
              </a:rPr>
              <a:t> While removing outliers helped in understanding the general trends, the presence of these extreme values suggests a need for </a:t>
            </a:r>
          </a:p>
          <a:p>
            <a:pPr algn="l" marL="0" indent="0" lvl="0">
              <a:lnSpc>
                <a:spcPts val="3359"/>
              </a:lnSpc>
              <a:spcBef>
                <a:spcPct val="0"/>
              </a:spcBef>
            </a:pPr>
            <a:r>
              <a:rPr lang="en-US" sz="2399" strike="noStrike" u="none">
                <a:solidFill>
                  <a:srgbClr val="000000"/>
                </a:solidFill>
                <a:latin typeface="Inter"/>
                <a:ea typeface="Inter"/>
                <a:cs typeface="Inter"/>
                <a:sym typeface="Inter"/>
              </a:rPr>
              <a:t> a separate analysis of the luxury property segment.</a:t>
            </a:r>
          </a:p>
          <a:p>
            <a:pPr algn="l" marL="0" indent="0" lvl="0">
              <a:lnSpc>
                <a:spcPts val="2940"/>
              </a:lnSpc>
              <a:spcBef>
                <a:spcPct val="0"/>
              </a:spcBef>
            </a:pPr>
          </a:p>
          <a:p>
            <a:pPr algn="ctr" marL="0" indent="0" lvl="0">
              <a:lnSpc>
                <a:spcPts val="2940"/>
              </a:lnSpc>
              <a:spcBef>
                <a:spcPct val="0"/>
              </a:spcBef>
            </a:pPr>
            <a:r>
              <a:rPr lang="en-US" b="true" sz="2100" strike="noStrike" u="none">
                <a:solidFill>
                  <a:srgbClr val="000000"/>
                </a:solidFill>
                <a:latin typeface="Inter Bold"/>
                <a:ea typeface="Inter Bold"/>
                <a:cs typeface="Inter Bold"/>
                <a:sym typeface="Inter Bold"/>
              </a:rPr>
              <a:t>Future Work:</a:t>
            </a:r>
          </a:p>
          <a:p>
            <a:pPr algn="ctr" marL="0" indent="0" lvl="0">
              <a:lnSpc>
                <a:spcPts val="2940"/>
              </a:lnSpc>
              <a:spcBef>
                <a:spcPct val="0"/>
              </a:spcBef>
            </a:pPr>
          </a:p>
          <a:p>
            <a:pPr algn="l" marL="0" indent="0" lvl="0">
              <a:lnSpc>
                <a:spcPts val="3359"/>
              </a:lnSpc>
              <a:spcBef>
                <a:spcPct val="0"/>
              </a:spcBef>
            </a:pPr>
            <a:r>
              <a:rPr lang="en-US" sz="2400" strike="noStrike" u="none">
                <a:solidFill>
                  <a:srgbClr val="000000"/>
                </a:solidFill>
                <a:latin typeface="Inter"/>
                <a:ea typeface="Inter"/>
                <a:cs typeface="Inter"/>
                <a:sym typeface="Inter"/>
              </a:rPr>
              <a:t>This project presents several opportunities for further analysis. Conducting a more detailed examination of the geographical distribution of property prices across London boroughs or neighbourhoods would yield additional insights. Additionally, expanding the dataset to include factors such as proximity to transport hubs, school districts, and other amenities could provide a more comprehensive understanding of the factors influencing house prices in London. </a:t>
            </a:r>
          </a:p>
          <a:p>
            <a:pPr algn="l" marL="0" indent="0" lvl="0">
              <a:lnSpc>
                <a:spcPts val="2940"/>
              </a:lnSpc>
              <a:spcBef>
                <a:spcPct val="0"/>
              </a:spcBef>
            </a:pPr>
          </a:p>
          <a:p>
            <a:pPr algn="l" marL="0" indent="0" lvl="0">
              <a:lnSpc>
                <a:spcPts val="3359"/>
              </a:lnSpc>
              <a:spcBef>
                <a:spcPct val="0"/>
              </a:spcBef>
            </a:pPr>
            <a:r>
              <a:rPr lang="en-US" sz="2400" strike="noStrike" u="none">
                <a:solidFill>
                  <a:srgbClr val="000000"/>
                </a:solidFill>
                <a:latin typeface="Inter"/>
                <a:ea typeface="Inter"/>
                <a:cs typeface="Inter"/>
                <a:sym typeface="Inter"/>
              </a:rPr>
              <a:t>In conclusion, this project has effectively explored the key factors influencing house prices in London. It establishes a strong foundation for further research and can be utilised to inform property investment decisions, policy planning, or more detailed market analysis. By continuing to expand the scope of data and analytical methods, future work can illuminate the complex and dynamic nature of the London housing market.</a:t>
            </a:r>
          </a:p>
          <a:p>
            <a:pPr algn="l" marL="0" indent="0" lvl="0">
              <a:lnSpc>
                <a:spcPts val="2940"/>
              </a:lnSpc>
              <a:spcBef>
                <a:spcPct val="0"/>
              </a:spcBef>
            </a:pPr>
          </a:p>
        </p:txBody>
      </p:sp>
      <p:grpSp>
        <p:nvGrpSpPr>
          <p:cNvPr name="Group 3" id="3"/>
          <p:cNvGrpSpPr/>
          <p:nvPr/>
        </p:nvGrpSpPr>
        <p:grpSpPr>
          <a:xfrm rot="0">
            <a:off x="17913526" y="0"/>
            <a:ext cx="1694792" cy="10287000"/>
            <a:chOff x="0" y="0"/>
            <a:chExt cx="446365" cy="2709333"/>
          </a:xfrm>
        </p:grpSpPr>
        <p:sp>
          <p:nvSpPr>
            <p:cNvPr name="Freeform 4" id="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5" id="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94438" y="0"/>
            <a:ext cx="1694792" cy="10287000"/>
            <a:chOff x="0" y="0"/>
            <a:chExt cx="446365" cy="2709333"/>
          </a:xfrm>
        </p:grpSpPr>
        <p:sp>
          <p:nvSpPr>
            <p:cNvPr name="Freeform 7" id="7"/>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8" id="8"/>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3410" y="0"/>
            <a:ext cx="1694792" cy="10287000"/>
            <a:chOff x="0" y="0"/>
            <a:chExt cx="446365" cy="2709333"/>
          </a:xfrm>
        </p:grpSpPr>
        <p:sp>
          <p:nvSpPr>
            <p:cNvPr name="Freeform 3" id="3"/>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4" id="4"/>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13075"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483975" y="4100221"/>
            <a:ext cx="8809412" cy="5814212"/>
          </a:xfrm>
          <a:custGeom>
            <a:avLst/>
            <a:gdLst/>
            <a:ahLst/>
            <a:cxnLst/>
            <a:rect r="r" b="b" t="t" l="l"/>
            <a:pathLst>
              <a:path h="5814212" w="8809412">
                <a:moveTo>
                  <a:pt x="0" y="0"/>
                </a:moveTo>
                <a:lnTo>
                  <a:pt x="8809412" y="0"/>
                </a:lnTo>
                <a:lnTo>
                  <a:pt x="8809412" y="5814212"/>
                </a:lnTo>
                <a:lnTo>
                  <a:pt x="0" y="5814212"/>
                </a:lnTo>
                <a:lnTo>
                  <a:pt x="0" y="0"/>
                </a:lnTo>
                <a:close/>
              </a:path>
            </a:pathLst>
          </a:custGeom>
          <a:blipFill>
            <a:blip r:embed="rId2"/>
            <a:stretch>
              <a:fillRect l="0" t="0" r="0" b="0"/>
            </a:stretch>
          </a:blipFill>
        </p:spPr>
      </p:sp>
      <p:sp>
        <p:nvSpPr>
          <p:cNvPr name="TextBox 9" id="9"/>
          <p:cNvSpPr txBox="true"/>
          <p:nvPr/>
        </p:nvSpPr>
        <p:spPr>
          <a:xfrm rot="0">
            <a:off x="2192352" y="48812"/>
            <a:ext cx="13834941" cy="4780337"/>
          </a:xfrm>
          <a:prstGeom prst="rect">
            <a:avLst/>
          </a:prstGeom>
        </p:spPr>
        <p:txBody>
          <a:bodyPr anchor="t" rtlCol="false" tIns="0" lIns="0" bIns="0" rIns="0">
            <a:spAutoFit/>
          </a:bodyPr>
          <a:lstStyle/>
          <a:p>
            <a:pPr algn="l">
              <a:lnSpc>
                <a:spcPts val="6079"/>
              </a:lnSpc>
            </a:pPr>
            <a:r>
              <a:rPr lang="en-US" sz="3474" b="true">
                <a:solidFill>
                  <a:srgbClr val="122029"/>
                </a:solidFill>
                <a:latin typeface="Inter Bold"/>
                <a:ea typeface="Inter Bold"/>
                <a:cs typeface="Inter Bold"/>
                <a:sym typeface="Inter Bold"/>
              </a:rPr>
              <a:t>Thank you for taking the time to view my project. I hope you found the analysis insightful, and I appreciate your interest in the London house price market analysis. Your feedback is valuable, and I look forward to any thoughts or suggestions you might have.</a:t>
            </a:r>
          </a:p>
          <a:p>
            <a:pPr algn="l">
              <a:lnSpc>
                <a:spcPts val="3558"/>
              </a:lnSpc>
            </a:pPr>
            <a:r>
              <a:rPr lang="en-US" sz="2541" b="true">
                <a:solidFill>
                  <a:srgbClr val="D9D9D9"/>
                </a:solidFill>
                <a:latin typeface="Inter Bold"/>
                <a:ea typeface="Inter Bold"/>
                <a:cs typeface="Inter Bold"/>
                <a:sym typeface="Inter Bold"/>
              </a:rPr>
              <a:t> </a:t>
            </a:r>
          </a:p>
          <a:p>
            <a:pPr algn="l">
              <a:lnSpc>
                <a:spcPts val="3558"/>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458048" y="-204716"/>
            <a:ext cx="12727251" cy="12193285"/>
            <a:chOff x="0" y="0"/>
            <a:chExt cx="524208" cy="502215"/>
          </a:xfrm>
        </p:grpSpPr>
        <p:sp>
          <p:nvSpPr>
            <p:cNvPr name="Freeform 3" id="3"/>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4" id="4"/>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0" y="1596001"/>
            <a:ext cx="5512378" cy="7094998"/>
            <a:chOff x="0" y="0"/>
            <a:chExt cx="631496" cy="812800"/>
          </a:xfrm>
        </p:grpSpPr>
        <p:sp>
          <p:nvSpPr>
            <p:cNvPr name="Freeform 6" id="6"/>
            <p:cNvSpPr/>
            <p:nvPr/>
          </p:nvSpPr>
          <p:spPr>
            <a:xfrm flipH="false" flipV="false" rot="0">
              <a:off x="0" y="0"/>
              <a:ext cx="631496" cy="812800"/>
            </a:xfrm>
            <a:custGeom>
              <a:avLst/>
              <a:gdLst/>
              <a:ahLst/>
              <a:cxnLst/>
              <a:rect r="r" b="b" t="t" l="l"/>
              <a:pathLst>
                <a:path h="812800" w="631496">
                  <a:moveTo>
                    <a:pt x="32303" y="0"/>
                  </a:moveTo>
                  <a:lnTo>
                    <a:pt x="599193" y="0"/>
                  </a:lnTo>
                  <a:cubicBezTo>
                    <a:pt x="607760" y="0"/>
                    <a:pt x="615977" y="3403"/>
                    <a:pt x="622035" y="9461"/>
                  </a:cubicBezTo>
                  <a:cubicBezTo>
                    <a:pt x="628092" y="15519"/>
                    <a:pt x="631496" y="23735"/>
                    <a:pt x="631496" y="32303"/>
                  </a:cubicBezTo>
                  <a:lnTo>
                    <a:pt x="631496" y="780497"/>
                  </a:lnTo>
                  <a:cubicBezTo>
                    <a:pt x="631496" y="789065"/>
                    <a:pt x="628092" y="797281"/>
                    <a:pt x="622035" y="803339"/>
                  </a:cubicBezTo>
                  <a:cubicBezTo>
                    <a:pt x="615977" y="809397"/>
                    <a:pt x="607760" y="812800"/>
                    <a:pt x="599193" y="812800"/>
                  </a:cubicBezTo>
                  <a:lnTo>
                    <a:pt x="32303" y="812800"/>
                  </a:lnTo>
                  <a:cubicBezTo>
                    <a:pt x="23735" y="812800"/>
                    <a:pt x="15519" y="809397"/>
                    <a:pt x="9461" y="803339"/>
                  </a:cubicBezTo>
                  <a:cubicBezTo>
                    <a:pt x="3403" y="797281"/>
                    <a:pt x="0" y="789065"/>
                    <a:pt x="0" y="780497"/>
                  </a:cubicBezTo>
                  <a:lnTo>
                    <a:pt x="0" y="32303"/>
                  </a:lnTo>
                  <a:cubicBezTo>
                    <a:pt x="0" y="23735"/>
                    <a:pt x="3403" y="15519"/>
                    <a:pt x="9461" y="9461"/>
                  </a:cubicBezTo>
                  <a:cubicBezTo>
                    <a:pt x="15519" y="3403"/>
                    <a:pt x="23735" y="0"/>
                    <a:pt x="32303" y="0"/>
                  </a:cubicBezTo>
                  <a:close/>
                </a:path>
              </a:pathLst>
            </a:custGeom>
            <a:blipFill>
              <a:blip r:embed="rId2"/>
              <a:stretch>
                <a:fillRect l="-46532" t="0" r="-46532" b="0"/>
              </a:stretch>
            </a:blipFill>
          </p:spPr>
        </p:sp>
      </p:grpSp>
      <p:grpSp>
        <p:nvGrpSpPr>
          <p:cNvPr name="Group 7" id="7"/>
          <p:cNvGrpSpPr/>
          <p:nvPr/>
        </p:nvGrpSpPr>
        <p:grpSpPr>
          <a:xfrm rot="9902075">
            <a:off x="16254219" y="-861230"/>
            <a:ext cx="3620223" cy="3167695"/>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sp>
        <p:nvSpPr>
          <p:cNvPr name="TextBox 10" id="10"/>
          <p:cNvSpPr txBox="true"/>
          <p:nvPr/>
        </p:nvSpPr>
        <p:spPr>
          <a:xfrm rot="0">
            <a:off x="7614871" y="158109"/>
            <a:ext cx="7258199" cy="1005192"/>
          </a:xfrm>
          <a:prstGeom prst="rect">
            <a:avLst/>
          </a:prstGeom>
        </p:spPr>
        <p:txBody>
          <a:bodyPr anchor="t" rtlCol="false" tIns="0" lIns="0" bIns="0" rIns="0">
            <a:spAutoFit/>
          </a:bodyPr>
          <a:lstStyle/>
          <a:p>
            <a:pPr algn="ctr">
              <a:lnSpc>
                <a:spcPts val="8120"/>
              </a:lnSpc>
            </a:pPr>
            <a:r>
              <a:rPr lang="en-US" sz="5800" b="true">
                <a:solidFill>
                  <a:srgbClr val="000000"/>
                </a:solidFill>
                <a:latin typeface="Canva Sans Bold"/>
                <a:ea typeface="Canva Sans Bold"/>
                <a:cs typeface="Canva Sans Bold"/>
                <a:sym typeface="Canva Sans Bold"/>
              </a:rPr>
              <a:t>Problem Statement:</a:t>
            </a:r>
          </a:p>
        </p:txBody>
      </p:sp>
      <p:sp>
        <p:nvSpPr>
          <p:cNvPr name="TextBox 11" id="11"/>
          <p:cNvSpPr txBox="true"/>
          <p:nvPr/>
        </p:nvSpPr>
        <p:spPr>
          <a:xfrm rot="0">
            <a:off x="6060459" y="1510276"/>
            <a:ext cx="9846149" cy="7183597"/>
          </a:xfrm>
          <a:prstGeom prst="rect">
            <a:avLst/>
          </a:prstGeom>
        </p:spPr>
        <p:txBody>
          <a:bodyPr anchor="t" rtlCol="false" tIns="0" lIns="0" bIns="0" rIns="0">
            <a:spAutoFit/>
          </a:bodyPr>
          <a:lstStyle/>
          <a:p>
            <a:pPr algn="just">
              <a:lnSpc>
                <a:spcPts val="4056"/>
              </a:lnSpc>
            </a:pPr>
            <a:r>
              <a:rPr lang="en-US" sz="2704">
                <a:solidFill>
                  <a:srgbClr val="000000"/>
                </a:solidFill>
                <a:latin typeface="Canva Sans"/>
                <a:ea typeface="Canva Sans"/>
                <a:cs typeface="Canva Sans"/>
                <a:sym typeface="Canva Sans"/>
              </a:rPr>
              <a:t>The main objective of this project is to examine the factors that influence house prices in London and to pinpoint the key variables that impact high or low prices. Through exploratory data analysis (EDA), I aim to address the following important questions:</a:t>
            </a:r>
          </a:p>
          <a:p>
            <a:pPr algn="just" marL="583827" indent="-291914" lvl="1">
              <a:lnSpc>
                <a:spcPts val="4056"/>
              </a:lnSpc>
              <a:buFont typeface="Arial"/>
              <a:buChar char="•"/>
            </a:pPr>
            <a:r>
              <a:rPr lang="en-US" sz="2704">
                <a:solidFill>
                  <a:srgbClr val="000000"/>
                </a:solidFill>
                <a:latin typeface="Canva Sans"/>
                <a:ea typeface="Canva Sans"/>
                <a:cs typeface="Canva Sans"/>
                <a:sym typeface="Canva Sans"/>
              </a:rPr>
              <a:t> What is the distribution of house prices in London, and are there any significant outliers?</a:t>
            </a:r>
          </a:p>
          <a:p>
            <a:pPr algn="just" marL="583827" indent="-291914" lvl="1">
              <a:lnSpc>
                <a:spcPts val="4056"/>
              </a:lnSpc>
              <a:buFont typeface="Arial"/>
              <a:buChar char="•"/>
            </a:pPr>
            <a:r>
              <a:rPr lang="en-US" sz="2704">
                <a:solidFill>
                  <a:srgbClr val="000000"/>
                </a:solidFill>
                <a:latin typeface="Canva Sans"/>
                <a:ea typeface="Canva Sans"/>
                <a:cs typeface="Canva Sans"/>
                <a:sym typeface="Canva Sans"/>
              </a:rPr>
              <a:t>How do property size (area in square feet), the number of bedrooms, and other features relate to house prices?</a:t>
            </a:r>
          </a:p>
          <a:p>
            <a:pPr algn="just" marL="583827" indent="-291914" lvl="1">
              <a:lnSpc>
                <a:spcPts val="4056"/>
              </a:lnSpc>
              <a:buFont typeface="Arial"/>
              <a:buChar char="•"/>
            </a:pPr>
            <a:r>
              <a:rPr lang="en-US" sz="2704">
                <a:solidFill>
                  <a:srgbClr val="000000"/>
                </a:solidFill>
                <a:latin typeface="Canva Sans"/>
                <a:ea typeface="Canva Sans"/>
                <a:cs typeface="Canva Sans"/>
                <a:sym typeface="Canva Sans"/>
              </a:rPr>
              <a:t> Are there any discernible trends that indicate which areas or property types command the highest or loIst prices?</a:t>
            </a:r>
          </a:p>
          <a:p>
            <a:pPr algn="just" marL="583827" indent="-291914" lvl="1">
              <a:lnSpc>
                <a:spcPts val="4056"/>
              </a:lnSpc>
              <a:buFont typeface="Arial"/>
              <a:buChar char="•"/>
            </a:pPr>
            <a:r>
              <a:rPr lang="en-US" sz="2704">
                <a:solidFill>
                  <a:srgbClr val="000000"/>
                </a:solidFill>
                <a:latin typeface="Canva Sans"/>
                <a:ea typeface="Canva Sans"/>
                <a:cs typeface="Canva Sans"/>
                <a:sym typeface="Canva Sans"/>
              </a:rPr>
              <a:t>Can normalization and outlier detection enhance the quality of data for subsequent predictive modeling?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96672" y="0"/>
            <a:ext cx="11709920" cy="10855389"/>
            <a:chOff x="0" y="0"/>
            <a:chExt cx="693921" cy="643282"/>
          </a:xfrm>
        </p:grpSpPr>
        <p:sp>
          <p:nvSpPr>
            <p:cNvPr name="Freeform 3" id="3"/>
            <p:cNvSpPr/>
            <p:nvPr/>
          </p:nvSpPr>
          <p:spPr>
            <a:xfrm flipH="false" flipV="false" rot="0">
              <a:off x="0" y="0"/>
              <a:ext cx="693921" cy="643282"/>
            </a:xfrm>
            <a:custGeom>
              <a:avLst/>
              <a:gdLst/>
              <a:ahLst/>
              <a:cxnLst/>
              <a:rect r="r" b="b" t="t" l="l"/>
              <a:pathLst>
                <a:path h="643282" w="693921">
                  <a:moveTo>
                    <a:pt x="203200" y="0"/>
                  </a:moveTo>
                  <a:lnTo>
                    <a:pt x="693921" y="0"/>
                  </a:lnTo>
                  <a:lnTo>
                    <a:pt x="490721" y="643282"/>
                  </a:lnTo>
                  <a:lnTo>
                    <a:pt x="0" y="643282"/>
                  </a:lnTo>
                  <a:lnTo>
                    <a:pt x="203200" y="0"/>
                  </a:lnTo>
                  <a:close/>
                </a:path>
              </a:pathLst>
            </a:custGeom>
            <a:solidFill>
              <a:srgbClr val="2B485F"/>
            </a:solidFill>
          </p:spPr>
        </p:sp>
        <p:sp>
          <p:nvSpPr>
            <p:cNvPr name="TextBox 4" id="4"/>
            <p:cNvSpPr txBox="true"/>
            <p:nvPr/>
          </p:nvSpPr>
          <p:spPr>
            <a:xfrm>
              <a:off x="101600" y="-66675"/>
              <a:ext cx="490721" cy="709957"/>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2342989" y="486228"/>
            <a:ext cx="5284092" cy="52840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2745" y="0"/>
                  </a:moveTo>
                  <a:lnTo>
                    <a:pt x="760055" y="0"/>
                  </a:lnTo>
                  <a:cubicBezTo>
                    <a:pt x="774044" y="0"/>
                    <a:pt x="787460" y="5557"/>
                    <a:pt x="797351" y="15449"/>
                  </a:cubicBezTo>
                  <a:cubicBezTo>
                    <a:pt x="807243" y="25340"/>
                    <a:pt x="812800" y="38756"/>
                    <a:pt x="812800" y="52745"/>
                  </a:cubicBezTo>
                  <a:lnTo>
                    <a:pt x="812800" y="760055"/>
                  </a:lnTo>
                  <a:cubicBezTo>
                    <a:pt x="812800" y="774044"/>
                    <a:pt x="807243" y="787460"/>
                    <a:pt x="797351" y="797351"/>
                  </a:cubicBezTo>
                  <a:cubicBezTo>
                    <a:pt x="787460" y="807243"/>
                    <a:pt x="774044" y="812800"/>
                    <a:pt x="760055" y="812800"/>
                  </a:cubicBezTo>
                  <a:lnTo>
                    <a:pt x="52745" y="812800"/>
                  </a:lnTo>
                  <a:cubicBezTo>
                    <a:pt x="38756" y="812800"/>
                    <a:pt x="25340" y="807243"/>
                    <a:pt x="15449" y="797351"/>
                  </a:cubicBezTo>
                  <a:cubicBezTo>
                    <a:pt x="5557" y="787460"/>
                    <a:pt x="0" y="774044"/>
                    <a:pt x="0" y="760055"/>
                  </a:cubicBezTo>
                  <a:lnTo>
                    <a:pt x="0" y="52745"/>
                  </a:lnTo>
                  <a:cubicBezTo>
                    <a:pt x="0" y="38756"/>
                    <a:pt x="5557" y="25340"/>
                    <a:pt x="15449" y="15449"/>
                  </a:cubicBezTo>
                  <a:cubicBezTo>
                    <a:pt x="25340" y="5557"/>
                    <a:pt x="38756" y="0"/>
                    <a:pt x="52745" y="0"/>
                  </a:cubicBezTo>
                  <a:close/>
                </a:path>
              </a:pathLst>
            </a:custGeom>
            <a:blipFill>
              <a:blip r:embed="rId2"/>
              <a:stretch>
                <a:fillRect l="-36580" t="0" r="-36580" b="0"/>
              </a:stretch>
            </a:blipFill>
          </p:spPr>
        </p:sp>
      </p:grpSp>
      <p:sp>
        <p:nvSpPr>
          <p:cNvPr name="TextBox 7" id="7"/>
          <p:cNvSpPr txBox="true"/>
          <p:nvPr/>
        </p:nvSpPr>
        <p:spPr>
          <a:xfrm rot="0">
            <a:off x="2559605" y="419553"/>
            <a:ext cx="8437068" cy="1180200"/>
          </a:xfrm>
          <a:prstGeom prst="rect">
            <a:avLst/>
          </a:prstGeom>
        </p:spPr>
        <p:txBody>
          <a:bodyPr anchor="t" rtlCol="false" tIns="0" lIns="0" bIns="0" rIns="0">
            <a:spAutoFit/>
          </a:bodyPr>
          <a:lstStyle/>
          <a:p>
            <a:pPr algn="ctr">
              <a:lnSpc>
                <a:spcPts val="4774"/>
              </a:lnSpc>
            </a:pPr>
            <a:r>
              <a:rPr lang="en-US" b="true" sz="3410">
                <a:solidFill>
                  <a:srgbClr val="000000"/>
                </a:solidFill>
                <a:latin typeface="Canva Sans Bold"/>
                <a:ea typeface="Canva Sans Bold"/>
                <a:cs typeface="Canva Sans Bold"/>
                <a:sym typeface="Canva Sans Bold"/>
              </a:rPr>
              <a:t> OVERVIEW OF THE ANALYSIS:</a:t>
            </a:r>
          </a:p>
          <a:p>
            <a:pPr algn="ctr">
              <a:lnSpc>
                <a:spcPts val="4774"/>
              </a:lnSpc>
              <a:spcBef>
                <a:spcPct val="0"/>
              </a:spcBef>
            </a:pPr>
          </a:p>
        </p:txBody>
      </p:sp>
      <p:sp>
        <p:nvSpPr>
          <p:cNvPr name="TextBox 8" id="8"/>
          <p:cNvSpPr txBox="true"/>
          <p:nvPr/>
        </p:nvSpPr>
        <p:spPr>
          <a:xfrm rot="0">
            <a:off x="259493" y="1298480"/>
            <a:ext cx="11737228" cy="8731756"/>
          </a:xfrm>
          <a:prstGeom prst="rect">
            <a:avLst/>
          </a:prstGeom>
        </p:spPr>
        <p:txBody>
          <a:bodyPr anchor="t" rtlCol="false" tIns="0" lIns="0" bIns="0" rIns="0">
            <a:spAutoFit/>
          </a:bodyPr>
          <a:lstStyle/>
          <a:p>
            <a:pPr algn="l" marL="0" indent="0" lvl="0">
              <a:lnSpc>
                <a:spcPts val="3762"/>
              </a:lnSpc>
            </a:pPr>
            <a:r>
              <a:rPr lang="en-US" sz="2200">
                <a:solidFill>
                  <a:srgbClr val="000000"/>
                </a:solidFill>
                <a:latin typeface="Canva Sans"/>
                <a:ea typeface="Canva Sans"/>
                <a:cs typeface="Canva Sans"/>
                <a:sym typeface="Canva Sans"/>
              </a:rPr>
              <a:t>   </a:t>
            </a:r>
            <a:r>
              <a:rPr lang="en-US" sz="2200" strike="noStrike" u="none">
                <a:solidFill>
                  <a:srgbClr val="000000"/>
                </a:solidFill>
                <a:latin typeface="Canva Sans"/>
                <a:ea typeface="Canva Sans"/>
                <a:cs typeface="Canva Sans"/>
                <a:sym typeface="Canva Sans"/>
              </a:rPr>
              <a:t>1</a:t>
            </a:r>
            <a:r>
              <a:rPr lang="en-US" b="true" sz="2200" strike="noStrike" u="none">
                <a:solidFill>
                  <a:srgbClr val="000000"/>
                </a:solidFill>
                <a:latin typeface="Canva Sans Bold"/>
                <a:ea typeface="Canva Sans Bold"/>
                <a:cs typeface="Canva Sans Bold"/>
                <a:sym typeface="Canva Sans Bold"/>
              </a:rPr>
              <a:t>. DATA COLLECTION:</a:t>
            </a:r>
          </a:p>
          <a:p>
            <a:pPr algn="l" marL="0" indent="0" lvl="0">
              <a:lnSpc>
                <a:spcPts val="3420"/>
              </a:lnSpc>
            </a:pP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The dataset used for this analysis contains house price information for </a:t>
            </a: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various properties in London, including details such as the property name, </a:t>
            </a: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price, house type, area, and number of bedrooms and bathrooms.</a:t>
            </a:r>
          </a:p>
          <a:p>
            <a:pPr algn="l" marL="0" indent="0" lvl="0">
              <a:lnSpc>
                <a:spcPts val="3420"/>
              </a:lnSpc>
            </a:pPr>
          </a:p>
          <a:p>
            <a:pPr algn="l" marL="0" indent="0" lvl="0">
              <a:lnSpc>
                <a:spcPts val="3762"/>
              </a:lnSpc>
            </a:pPr>
            <a:r>
              <a:rPr lang="en-US" b="true" sz="2200" strike="noStrike" u="none">
                <a:solidFill>
                  <a:srgbClr val="000000"/>
                </a:solidFill>
                <a:latin typeface="Canva Sans Bold"/>
                <a:ea typeface="Canva Sans Bold"/>
                <a:cs typeface="Canva Sans Bold"/>
                <a:sym typeface="Canva Sans Bold"/>
              </a:rPr>
              <a:t>   2. EXPLORATORY DATA ANALYSIS (EDA):</a:t>
            </a:r>
          </a:p>
          <a:p>
            <a:pPr algn="l" marL="0" indent="0" lvl="0">
              <a:lnSpc>
                <a:spcPts val="3420"/>
              </a:lnSpc>
            </a:pP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I begin by exploring the dataset through summary statistics and </a:t>
            </a: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visualisations to understand the distribution of key features such as price, </a:t>
            </a: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area in square feet, and the number of bedrooms. </a:t>
            </a:r>
          </a:p>
          <a:p>
            <a:pPr algn="l" marL="0" indent="0" lvl="0">
              <a:lnSpc>
                <a:spcPts val="3420"/>
              </a:lnSpc>
            </a:pP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I analyse the correlation BETWEEN these features and house prices to identify  </a:t>
            </a:r>
          </a:p>
          <a:p>
            <a:pPr algn="l" marL="0" indent="0" lvl="0">
              <a:lnSpc>
                <a:spcPts val="3420"/>
              </a:lnSpc>
            </a:pPr>
            <a:r>
              <a:rPr lang="en-US" b="true" sz="2000" strike="noStrike" u="none">
                <a:solidFill>
                  <a:srgbClr val="000000"/>
                </a:solidFill>
                <a:latin typeface="Canva Sans Bold"/>
                <a:ea typeface="Canva Sans Bold"/>
                <a:cs typeface="Canva Sans Bold"/>
                <a:sym typeface="Canva Sans Bold"/>
              </a:rPr>
              <a:t>   which variables have the most influence on pricing. </a:t>
            </a:r>
            <a:r>
              <a:rPr lang="en-US" b="true" sz="2000" strike="noStrike" u="none">
                <a:solidFill>
                  <a:srgbClr val="000000"/>
                </a:solidFill>
                <a:latin typeface="Canva Sans Bold"/>
                <a:ea typeface="Canva Sans Bold"/>
                <a:cs typeface="Canva Sans Bold"/>
                <a:sym typeface="Canva Sans Bold"/>
              </a:rPr>
              <a:t>   </a:t>
            </a:r>
          </a:p>
          <a:p>
            <a:pPr algn="l" marL="0" indent="0" lvl="0">
              <a:lnSpc>
                <a:spcPts val="3420"/>
              </a:lnSpc>
            </a:pPr>
          </a:p>
          <a:p>
            <a:pPr algn="l">
              <a:lnSpc>
                <a:spcPts val="3762"/>
              </a:lnSpc>
            </a:pPr>
            <a:r>
              <a:rPr lang="en-US" b="true" sz="2200" strike="noStrike" u="none">
                <a:solidFill>
                  <a:srgbClr val="000000"/>
                </a:solidFill>
                <a:latin typeface="Canva Sans Bold"/>
                <a:ea typeface="Canva Sans Bold"/>
                <a:cs typeface="Canva Sans Bold"/>
                <a:sym typeface="Canva Sans Bold"/>
              </a:rPr>
              <a:t>   3.</a:t>
            </a:r>
            <a:r>
              <a:rPr lang="en-US" b="true" sz="2200" strike="noStrike" u="none">
                <a:solidFill>
                  <a:srgbClr val="000000"/>
                </a:solidFill>
                <a:latin typeface="Canva Sans Bold"/>
                <a:ea typeface="Canva Sans Bold"/>
                <a:cs typeface="Canva Sans Bold"/>
                <a:sym typeface="Canva Sans Bold"/>
              </a:rPr>
              <a:t> OUTLIER DETECTION: </a:t>
            </a:r>
          </a:p>
          <a:p>
            <a:pPr algn="l">
              <a:lnSpc>
                <a:spcPts val="3762"/>
              </a:lnSpc>
            </a:pPr>
          </a:p>
          <a:p>
            <a:pPr algn="l">
              <a:lnSpc>
                <a:spcPts val="3420"/>
              </a:lnSpc>
            </a:pPr>
            <a:r>
              <a:rPr lang="en-US" b="true" sz="2000" strike="noStrike" u="none">
                <a:solidFill>
                  <a:srgbClr val="000000"/>
                </a:solidFill>
                <a:latin typeface="Canva Sans Bold"/>
                <a:ea typeface="Canva Sans Bold"/>
                <a:cs typeface="Canva Sans Bold"/>
                <a:sym typeface="Canva Sans Bold"/>
              </a:rPr>
              <a:t>   </a:t>
            </a:r>
            <a:r>
              <a:rPr lang="en-US" b="true" sz="2000" strike="noStrike" u="none">
                <a:solidFill>
                  <a:srgbClr val="000000"/>
                </a:solidFill>
                <a:latin typeface="Canva Sans Bold"/>
                <a:ea typeface="Canva Sans Bold"/>
                <a:cs typeface="Canva Sans Bold"/>
                <a:sym typeface="Canva Sans Bold"/>
              </a:rPr>
              <a:t>To detect outliers I used boxplots and statistical methods, as well as analysing the values  </a:t>
            </a:r>
          </a:p>
          <a:p>
            <a:pPr algn="l">
              <a:lnSpc>
                <a:spcPts val="3420"/>
              </a:lnSpc>
            </a:pPr>
            <a:r>
              <a:rPr lang="en-US" b="true" sz="2000" strike="noStrike" u="none">
                <a:solidFill>
                  <a:srgbClr val="000000"/>
                </a:solidFill>
                <a:latin typeface="Canva Sans Bold"/>
                <a:ea typeface="Canva Sans Bold"/>
                <a:cs typeface="Canva Sans Bold"/>
                <a:sym typeface="Canva Sans Bold"/>
              </a:rPr>
              <a:t>    with the outliers</a:t>
            </a:r>
          </a:p>
          <a:p>
            <a:pPr algn="l" marL="0" indent="0" lvl="0">
              <a:lnSpc>
                <a:spcPts val="34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09135" y="0"/>
            <a:ext cx="13196926" cy="10815302"/>
            <a:chOff x="0" y="0"/>
            <a:chExt cx="812800" cy="666116"/>
          </a:xfrm>
        </p:grpSpPr>
        <p:sp>
          <p:nvSpPr>
            <p:cNvPr name="Freeform 3" id="3"/>
            <p:cNvSpPr/>
            <p:nvPr/>
          </p:nvSpPr>
          <p:spPr>
            <a:xfrm flipH="false" flipV="false" rot="0">
              <a:off x="0" y="0"/>
              <a:ext cx="812800" cy="666116"/>
            </a:xfrm>
            <a:custGeom>
              <a:avLst/>
              <a:gdLst/>
              <a:ahLst/>
              <a:cxnLst/>
              <a:rect r="r" b="b" t="t" l="l"/>
              <a:pathLst>
                <a:path h="666116" w="812800">
                  <a:moveTo>
                    <a:pt x="609600" y="0"/>
                  </a:moveTo>
                  <a:lnTo>
                    <a:pt x="0" y="0"/>
                  </a:lnTo>
                  <a:lnTo>
                    <a:pt x="203200" y="666116"/>
                  </a:lnTo>
                  <a:lnTo>
                    <a:pt x="812800" y="666116"/>
                  </a:lnTo>
                  <a:lnTo>
                    <a:pt x="609600" y="0"/>
                  </a:lnTo>
                  <a:close/>
                </a:path>
              </a:pathLst>
            </a:custGeom>
            <a:blipFill>
              <a:blip r:embed="rId2"/>
              <a:stretch>
                <a:fillRect l="-11503" t="0" r="-11503" b="0"/>
              </a:stretch>
            </a:blipFill>
          </p:spPr>
        </p:sp>
      </p:grpSp>
      <p:sp>
        <p:nvSpPr>
          <p:cNvPr name="TextBox 4" id="4"/>
          <p:cNvSpPr txBox="true"/>
          <p:nvPr/>
        </p:nvSpPr>
        <p:spPr>
          <a:xfrm rot="0">
            <a:off x="1908638" y="2053473"/>
            <a:ext cx="9539146" cy="3930010"/>
          </a:xfrm>
          <a:prstGeom prst="rect">
            <a:avLst/>
          </a:prstGeom>
        </p:spPr>
        <p:txBody>
          <a:bodyPr anchor="t" rtlCol="false" tIns="0" lIns="0" bIns="0" rIns="0">
            <a:spAutoFit/>
          </a:bodyPr>
          <a:lstStyle/>
          <a:p>
            <a:pPr algn="ctr">
              <a:lnSpc>
                <a:spcPts val="4974"/>
              </a:lnSpc>
            </a:pPr>
            <a:r>
              <a:rPr lang="en-US" b="true" sz="2908">
                <a:solidFill>
                  <a:srgbClr val="000000"/>
                </a:solidFill>
                <a:latin typeface="Canva Sans Bold"/>
                <a:ea typeface="Canva Sans Bold"/>
                <a:cs typeface="Canva Sans Bold"/>
                <a:sym typeface="Canva Sans Bold"/>
              </a:rPr>
              <a:t>NOTE</a:t>
            </a:r>
            <a:r>
              <a:rPr lang="en-US" b="true" sz="2908">
                <a:solidFill>
                  <a:srgbClr val="000000"/>
                </a:solidFill>
                <a:latin typeface="Canva Sans Bold"/>
                <a:ea typeface="Canva Sans Bold"/>
                <a:cs typeface="Canva Sans Bold"/>
                <a:sym typeface="Canva Sans Bold"/>
              </a:rPr>
              <a:t>:</a:t>
            </a:r>
          </a:p>
          <a:p>
            <a:pPr algn="just">
              <a:lnSpc>
                <a:spcPts val="3777"/>
              </a:lnSpc>
            </a:pPr>
          </a:p>
          <a:p>
            <a:pPr algn="l">
              <a:lnSpc>
                <a:spcPts val="3777"/>
              </a:lnSpc>
            </a:pPr>
            <a:r>
              <a:rPr lang="en-US" b="true" sz="2208">
                <a:solidFill>
                  <a:srgbClr val="000000"/>
                </a:solidFill>
                <a:latin typeface="Canva Sans Bold"/>
                <a:ea typeface="Canva Sans Bold"/>
                <a:cs typeface="Canva Sans Bold"/>
                <a:sym typeface="Canva Sans Bold"/>
              </a:rPr>
              <a:t>THIS PRESENTATION INCLUDES ONLY THE VISUALISATIONS (CHARTS AND GRAPHS) ALONG WITH EXPLANATIONS OF THE RESULTS. FOR A DETAILED VIEW OF THE CODE AND THE UNDERLYING ANALYSIS, PLEASE REFER TO THE ACCOMPANYING PDF VERSION OF THE PROJECT, WHICH CONTAINS ALL THE CODE AND ADDITIONAL DETAILS.</a:t>
            </a:r>
          </a:p>
        </p:txBody>
      </p:sp>
      <p:grpSp>
        <p:nvGrpSpPr>
          <p:cNvPr name="Group 5" id="5"/>
          <p:cNvGrpSpPr/>
          <p:nvPr/>
        </p:nvGrpSpPr>
        <p:grpSpPr>
          <a:xfrm rot="0">
            <a:off x="-1196911" y="0"/>
            <a:ext cx="1694792" cy="10287000"/>
            <a:chOff x="0" y="0"/>
            <a:chExt cx="446365" cy="2709333"/>
          </a:xfrm>
        </p:grpSpPr>
        <p:sp>
          <p:nvSpPr>
            <p:cNvPr name="Freeform 6" id="6"/>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7" id="7"/>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450571" y="382270"/>
            <a:ext cx="9386857" cy="646430"/>
          </a:xfrm>
          <a:prstGeom prst="rect">
            <a:avLst/>
          </a:prstGeom>
        </p:spPr>
        <p:txBody>
          <a:bodyPr anchor="t" rtlCol="false" tIns="0" lIns="0" bIns="0" rIns="0">
            <a:spAutoFit/>
          </a:bodyPr>
          <a:lstStyle/>
          <a:p>
            <a:pPr algn="ctr">
              <a:lnSpc>
                <a:spcPts val="5319"/>
              </a:lnSpc>
              <a:spcBef>
                <a:spcPct val="0"/>
              </a:spcBef>
            </a:pPr>
            <a:r>
              <a:rPr lang="en-US" b="true" sz="3799">
                <a:solidFill>
                  <a:srgbClr val="000000"/>
                </a:solidFill>
                <a:latin typeface="Canva Sans Bold"/>
                <a:ea typeface="Canva Sans Bold"/>
                <a:cs typeface="Canva Sans Bold"/>
                <a:sym typeface="Canva Sans Bold"/>
              </a:rPr>
              <a:t>INTRODUCTION TO THE DATASET</a:t>
            </a:r>
          </a:p>
        </p:txBody>
      </p:sp>
      <p:sp>
        <p:nvSpPr>
          <p:cNvPr name="TextBox 3" id="3"/>
          <p:cNvSpPr txBox="true"/>
          <p:nvPr/>
        </p:nvSpPr>
        <p:spPr>
          <a:xfrm rot="0">
            <a:off x="1121963" y="1147945"/>
            <a:ext cx="16044074" cy="8873871"/>
          </a:xfrm>
          <a:prstGeom prst="rect">
            <a:avLst/>
          </a:prstGeom>
        </p:spPr>
        <p:txBody>
          <a:bodyPr anchor="t" rtlCol="false" tIns="0" lIns="0" bIns="0" rIns="0">
            <a:spAutoFit/>
          </a:bodyPr>
          <a:lstStyle/>
          <a:p>
            <a:pPr algn="just">
              <a:lnSpc>
                <a:spcPts val="5412"/>
              </a:lnSpc>
            </a:pPr>
            <a:r>
              <a:rPr lang="en-US" sz="3300">
                <a:solidFill>
                  <a:srgbClr val="000000"/>
                </a:solidFill>
                <a:latin typeface="Canva Sans"/>
                <a:ea typeface="Canva Sans"/>
                <a:cs typeface="Canva Sans"/>
                <a:sym typeface="Canva Sans"/>
              </a:rPr>
              <a:t>The dataset used in this project contains information about 3,480 residential properties in London, with various attributes that describe each property's features and characteristics. The dataset aims to provide a comprehensive overview of the housing market in London, capturing key factors that influence property prices. The columns in the dataset are:</a:t>
            </a:r>
          </a:p>
          <a:p>
            <a:pPr algn="just" marL="712470" indent="-356235" lvl="1">
              <a:lnSpc>
                <a:spcPts val="5412"/>
              </a:lnSpc>
              <a:buFont typeface="Arial"/>
              <a:buChar char="•"/>
            </a:pPr>
            <a:r>
              <a:rPr lang="en-US" b="true" sz="3300">
                <a:solidFill>
                  <a:srgbClr val="000000"/>
                </a:solidFill>
                <a:latin typeface="Canva Sans Bold"/>
                <a:ea typeface="Canva Sans Bold"/>
                <a:cs typeface="Canva Sans Bold"/>
                <a:sym typeface="Canva Sans Bold"/>
              </a:rPr>
              <a:t>Unnamed: </a:t>
            </a:r>
            <a:r>
              <a:rPr lang="en-US" sz="3300">
                <a:solidFill>
                  <a:srgbClr val="000000"/>
                </a:solidFill>
                <a:latin typeface="Canva Sans"/>
                <a:ea typeface="Canva Sans"/>
                <a:cs typeface="Canva Sans"/>
                <a:sym typeface="Canva Sans"/>
              </a:rPr>
              <a:t> Index column, which is a unique identifier for each property listing.</a:t>
            </a:r>
          </a:p>
          <a:p>
            <a:pPr algn="just" marL="712470" indent="-356235" lvl="1">
              <a:lnSpc>
                <a:spcPts val="5412"/>
              </a:lnSpc>
              <a:buFont typeface="Arial"/>
              <a:buChar char="•"/>
            </a:pPr>
            <a:r>
              <a:rPr lang="en-US" b="true" sz="3300">
                <a:solidFill>
                  <a:srgbClr val="000000"/>
                </a:solidFill>
                <a:latin typeface="Canva Sans Bold"/>
                <a:ea typeface="Canva Sans Bold"/>
                <a:cs typeface="Canva Sans Bold"/>
                <a:sym typeface="Canva Sans Bold"/>
              </a:rPr>
              <a:t>Property Name:</a:t>
            </a:r>
            <a:r>
              <a:rPr lang="en-US" sz="3300">
                <a:solidFill>
                  <a:srgbClr val="000000"/>
                </a:solidFill>
                <a:latin typeface="Canva Sans"/>
                <a:ea typeface="Canva Sans"/>
                <a:cs typeface="Canva Sans"/>
                <a:sym typeface="Canva Sans"/>
              </a:rPr>
              <a:t> Name or description of the property, if available.</a:t>
            </a:r>
          </a:p>
          <a:p>
            <a:pPr algn="just" marL="712470" indent="-356235" lvl="1">
              <a:lnSpc>
                <a:spcPts val="5412"/>
              </a:lnSpc>
              <a:buFont typeface="Arial"/>
              <a:buChar char="•"/>
            </a:pPr>
            <a:r>
              <a:rPr lang="en-US" b="true" sz="3300">
                <a:solidFill>
                  <a:srgbClr val="000000"/>
                </a:solidFill>
                <a:latin typeface="Canva Sans Bold"/>
                <a:ea typeface="Canva Sans Bold"/>
                <a:cs typeface="Canva Sans Bold"/>
                <a:sym typeface="Canva Sans Bold"/>
              </a:rPr>
              <a:t>Price: </a:t>
            </a:r>
            <a:r>
              <a:rPr lang="en-US" sz="3300">
                <a:solidFill>
                  <a:srgbClr val="000000"/>
                </a:solidFill>
                <a:latin typeface="Canva Sans"/>
                <a:ea typeface="Canva Sans"/>
                <a:cs typeface="Canva Sans"/>
                <a:sym typeface="Canva Sans"/>
              </a:rPr>
              <a:t>The listing price of the property.</a:t>
            </a:r>
          </a:p>
          <a:p>
            <a:pPr algn="just" marL="712470" indent="-356235" lvl="1">
              <a:lnSpc>
                <a:spcPts val="5412"/>
              </a:lnSpc>
              <a:buFont typeface="Arial"/>
              <a:buChar char="•"/>
            </a:pPr>
            <a:r>
              <a:rPr lang="en-US" b="true" sz="3300">
                <a:solidFill>
                  <a:srgbClr val="000000"/>
                </a:solidFill>
                <a:latin typeface="Canva Sans Bold"/>
                <a:ea typeface="Canva Sans Bold"/>
                <a:cs typeface="Canva Sans Bold"/>
                <a:sym typeface="Canva Sans Bold"/>
              </a:rPr>
              <a:t>House Type:</a:t>
            </a:r>
            <a:r>
              <a:rPr lang="en-US" sz="3300">
                <a:solidFill>
                  <a:srgbClr val="000000"/>
                </a:solidFill>
                <a:latin typeface="Canva Sans"/>
                <a:ea typeface="Canva Sans"/>
                <a:cs typeface="Canva Sans"/>
                <a:sym typeface="Canva Sans"/>
              </a:rPr>
              <a:t> Type of the property (e.g., apartment, detached house, semidetached house, etc.).</a:t>
            </a:r>
          </a:p>
          <a:p>
            <a:pPr algn="just" marL="712470" indent="-356235" lvl="1">
              <a:lnSpc>
                <a:spcPts val="5412"/>
              </a:lnSpc>
              <a:buFont typeface="Arial"/>
              <a:buChar char="•"/>
            </a:pPr>
            <a:r>
              <a:rPr lang="en-US" b="true" sz="3300">
                <a:solidFill>
                  <a:srgbClr val="000000"/>
                </a:solidFill>
                <a:latin typeface="Canva Sans Bold"/>
                <a:ea typeface="Canva Sans Bold"/>
                <a:cs typeface="Canva Sans Bold"/>
                <a:sym typeface="Canva Sans Bold"/>
              </a:rPr>
              <a:t>Area in sq ft: </a:t>
            </a:r>
            <a:r>
              <a:rPr lang="en-US" sz="3300">
                <a:solidFill>
                  <a:srgbClr val="000000"/>
                </a:solidFill>
                <a:latin typeface="Canva Sans"/>
                <a:ea typeface="Canva Sans"/>
                <a:cs typeface="Canva Sans"/>
                <a:sym typeface="Canva Sans"/>
              </a:rPr>
              <a:t>The total area of the property in square feet.</a:t>
            </a:r>
          </a:p>
          <a:p>
            <a:pPr algn="just">
              <a:lnSpc>
                <a:spcPts val="5412"/>
              </a:lnSpc>
            </a:pPr>
          </a:p>
        </p:txBody>
      </p:sp>
      <p:grpSp>
        <p:nvGrpSpPr>
          <p:cNvPr name="Group 4" id="4"/>
          <p:cNvGrpSpPr/>
          <p:nvPr/>
        </p:nvGrpSpPr>
        <p:grpSpPr>
          <a:xfrm rot="0">
            <a:off x="17743410" y="0"/>
            <a:ext cx="1694792" cy="10287000"/>
            <a:chOff x="0" y="0"/>
            <a:chExt cx="446365" cy="2709333"/>
          </a:xfrm>
        </p:grpSpPr>
        <p:sp>
          <p:nvSpPr>
            <p:cNvPr name="Freeform 5" id="5"/>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6" id="6"/>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20464" y="0"/>
            <a:ext cx="1694792" cy="10287000"/>
            <a:chOff x="0" y="0"/>
            <a:chExt cx="446365" cy="2709333"/>
          </a:xfrm>
        </p:grpSpPr>
        <p:sp>
          <p:nvSpPr>
            <p:cNvPr name="Freeform 8" id="8"/>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19598D"/>
            </a:solidFill>
          </p:spPr>
        </p:sp>
        <p:sp>
          <p:nvSpPr>
            <p:cNvPr name="TextBox 9" id="9"/>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87229" y="-506450"/>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9598D"/>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TextBox 5" id="5"/>
          <p:cNvSpPr txBox="true"/>
          <p:nvPr/>
        </p:nvSpPr>
        <p:spPr>
          <a:xfrm rot="0">
            <a:off x="1562100" y="7366"/>
            <a:ext cx="16335165" cy="10279634"/>
          </a:xfrm>
          <a:prstGeom prst="rect">
            <a:avLst/>
          </a:prstGeom>
        </p:spPr>
        <p:txBody>
          <a:bodyPr anchor="t" rtlCol="false" tIns="0" lIns="0" bIns="0" rIns="0">
            <a:spAutoFit/>
          </a:bodyPr>
          <a:lstStyle/>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No. of Be</a:t>
            </a:r>
            <a:r>
              <a:rPr lang="en-US" b="true" sz="3399">
                <a:solidFill>
                  <a:srgbClr val="000000"/>
                </a:solidFill>
                <a:latin typeface="Canva Sans Bold"/>
                <a:ea typeface="Canva Sans Bold"/>
                <a:cs typeface="Canva Sans Bold"/>
                <a:sym typeface="Canva Sans Bold"/>
              </a:rPr>
              <a:t>drooms:</a:t>
            </a:r>
            <a:r>
              <a:rPr lang="en-US" sz="3399">
                <a:solidFill>
                  <a:srgbClr val="000000"/>
                </a:solidFill>
                <a:latin typeface="Canva Sans"/>
                <a:ea typeface="Canva Sans"/>
                <a:cs typeface="Canva Sans"/>
                <a:sym typeface="Canva Sans"/>
              </a:rPr>
              <a:t> Number of bedrooms in the property.</a:t>
            </a:r>
          </a:p>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No. of Bathrooms:</a:t>
            </a:r>
            <a:r>
              <a:rPr lang="en-US" sz="3399">
                <a:solidFill>
                  <a:srgbClr val="000000"/>
                </a:solidFill>
                <a:latin typeface="Canva Sans"/>
                <a:ea typeface="Canva Sans"/>
                <a:cs typeface="Canva Sans"/>
                <a:sym typeface="Canva Sans"/>
              </a:rPr>
              <a:t> Number of bathrooms in the property.</a:t>
            </a:r>
          </a:p>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No. of Receptions:</a:t>
            </a:r>
            <a:r>
              <a:rPr lang="en-US" sz="3399">
                <a:solidFill>
                  <a:srgbClr val="000000"/>
                </a:solidFill>
                <a:latin typeface="Canva Sans"/>
                <a:ea typeface="Canva Sans"/>
                <a:cs typeface="Canva Sans"/>
                <a:sym typeface="Canva Sans"/>
              </a:rPr>
              <a:t> Number of reception rooms (typically living or dining rooms).</a:t>
            </a:r>
          </a:p>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Location:</a:t>
            </a:r>
            <a:r>
              <a:rPr lang="en-US" sz="3399">
                <a:solidFill>
                  <a:srgbClr val="000000"/>
                </a:solidFill>
                <a:latin typeface="Canva Sans"/>
                <a:ea typeface="Canva Sans"/>
                <a:cs typeface="Canva Sans"/>
                <a:sym typeface="Canva Sans"/>
              </a:rPr>
              <a:t> The specific location (address or neighbourhood) of the property. This field contains missing values for some entries, as there are 2,518 valid entries.</a:t>
            </a:r>
          </a:p>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City/County:</a:t>
            </a:r>
            <a:r>
              <a:rPr lang="en-US" sz="3399">
                <a:solidFill>
                  <a:srgbClr val="000000"/>
                </a:solidFill>
                <a:latin typeface="Canva Sans"/>
                <a:ea typeface="Canva Sans"/>
                <a:cs typeface="Canva Sans"/>
                <a:sym typeface="Canva Sans"/>
              </a:rPr>
              <a:t> The city or county where the property is located (all properties are located within London or nearby areas).</a:t>
            </a:r>
          </a:p>
          <a:p>
            <a:pPr algn="l" marL="734059" indent="-367030" lvl="1">
              <a:lnSpc>
                <a:spcPts val="5915"/>
              </a:lnSpc>
              <a:buFont typeface="Arial"/>
              <a:buChar char="•"/>
            </a:pPr>
            <a:r>
              <a:rPr lang="en-US" b="true" sz="3399">
                <a:solidFill>
                  <a:srgbClr val="000000"/>
                </a:solidFill>
                <a:latin typeface="Canva Sans Bold"/>
                <a:ea typeface="Canva Sans Bold"/>
                <a:cs typeface="Canva Sans Bold"/>
                <a:sym typeface="Canva Sans Bold"/>
              </a:rPr>
              <a:t>Postal Code: </a:t>
            </a:r>
            <a:r>
              <a:rPr lang="en-US" sz="3399">
                <a:solidFill>
                  <a:srgbClr val="000000"/>
                </a:solidFill>
                <a:latin typeface="Canva Sans"/>
                <a:ea typeface="Canva Sans"/>
                <a:cs typeface="Canva Sans"/>
                <a:sym typeface="Canva Sans"/>
              </a:rPr>
              <a:t>The postal code (ZIP code) of the property.</a:t>
            </a:r>
          </a:p>
          <a:p>
            <a:pPr algn="l">
              <a:lnSpc>
                <a:spcPts val="5915"/>
              </a:lnSpc>
            </a:pPr>
            <a:r>
              <a:rPr lang="en-US" sz="3399">
                <a:solidFill>
                  <a:srgbClr val="000000"/>
                </a:solidFill>
                <a:latin typeface="Canva Sans"/>
                <a:ea typeface="Canva Sans"/>
                <a:cs typeface="Canva Sans"/>
                <a:sym typeface="Canva Sans"/>
              </a:rPr>
              <a:t>This dataset serves as the foundation for analysing house prices in London, exploring factors such as property size, location, and type to understand their impact on pricing.</a:t>
            </a:r>
          </a:p>
          <a:p>
            <a:pPr algn="ctr">
              <a:lnSpc>
                <a:spcPts val="475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20882" y="-506450"/>
            <a:ext cx="2571750" cy="11299900"/>
            <a:chOff x="0" y="0"/>
            <a:chExt cx="677333" cy="2976105"/>
          </a:xfrm>
        </p:grpSpPr>
        <p:sp>
          <p:nvSpPr>
            <p:cNvPr name="Freeform 3" id="3"/>
            <p:cNvSpPr/>
            <p:nvPr/>
          </p:nvSpPr>
          <p:spPr>
            <a:xfrm flipH="false" flipV="false" rot="0">
              <a:off x="0" y="0"/>
              <a:ext cx="677333" cy="2976105"/>
            </a:xfrm>
            <a:custGeom>
              <a:avLst/>
              <a:gdLst/>
              <a:ahLst/>
              <a:cxnLst/>
              <a:rect r="r" b="b" t="t" l="l"/>
              <a:pathLst>
                <a:path h="2976105" w="677333">
                  <a:moveTo>
                    <a:pt x="0" y="0"/>
                  </a:moveTo>
                  <a:lnTo>
                    <a:pt x="677333" y="0"/>
                  </a:lnTo>
                  <a:lnTo>
                    <a:pt x="677333" y="2976105"/>
                  </a:lnTo>
                  <a:lnTo>
                    <a:pt x="0" y="2976105"/>
                  </a:lnTo>
                  <a:close/>
                </a:path>
              </a:pathLst>
            </a:custGeom>
            <a:solidFill>
              <a:srgbClr val="19598D"/>
            </a:solidFill>
          </p:spPr>
        </p:sp>
        <p:sp>
          <p:nvSpPr>
            <p:cNvPr name="TextBox 4" id="4"/>
            <p:cNvSpPr txBox="true"/>
            <p:nvPr/>
          </p:nvSpPr>
          <p:spPr>
            <a:xfrm>
              <a:off x="0" y="-19050"/>
              <a:ext cx="677333"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1348077" y="1028700"/>
            <a:ext cx="5911223" cy="5811968"/>
          </a:xfrm>
          <a:custGeom>
            <a:avLst/>
            <a:gdLst/>
            <a:ahLst/>
            <a:cxnLst/>
            <a:rect r="r" b="b" t="t" l="l"/>
            <a:pathLst>
              <a:path h="5811968" w="5911223">
                <a:moveTo>
                  <a:pt x="0" y="0"/>
                </a:moveTo>
                <a:lnTo>
                  <a:pt x="5911223" y="0"/>
                </a:lnTo>
                <a:lnTo>
                  <a:pt x="5911223" y="5811968"/>
                </a:lnTo>
                <a:lnTo>
                  <a:pt x="0" y="5811968"/>
                </a:lnTo>
                <a:lnTo>
                  <a:pt x="0" y="0"/>
                </a:lnTo>
                <a:close/>
              </a:path>
            </a:pathLst>
          </a:custGeom>
          <a:blipFill>
            <a:blip r:embed="rId2"/>
            <a:stretch>
              <a:fillRect l="0" t="0" r="0" b="0"/>
            </a:stretch>
          </a:blipFill>
        </p:spPr>
      </p:sp>
      <p:sp>
        <p:nvSpPr>
          <p:cNvPr name="TextBox 6" id="6"/>
          <p:cNvSpPr txBox="true"/>
          <p:nvPr/>
        </p:nvSpPr>
        <p:spPr>
          <a:xfrm rot="0">
            <a:off x="1685213" y="1165334"/>
            <a:ext cx="8913734" cy="7981447"/>
          </a:xfrm>
          <a:prstGeom prst="rect">
            <a:avLst/>
          </a:prstGeom>
        </p:spPr>
        <p:txBody>
          <a:bodyPr anchor="t" rtlCol="false" tIns="0" lIns="0" bIns="0" rIns="0">
            <a:spAutoFit/>
          </a:bodyPr>
          <a:lstStyle/>
          <a:p>
            <a:pPr algn="l">
              <a:lnSpc>
                <a:spcPts val="4227"/>
              </a:lnSpc>
              <a:spcBef>
                <a:spcPct val="0"/>
              </a:spcBef>
            </a:pPr>
            <a:r>
              <a:rPr lang="en-US" b="true" sz="3019" strike="noStrike" u="none">
                <a:solidFill>
                  <a:srgbClr val="000000"/>
                </a:solidFill>
                <a:latin typeface="Canva Sans Bold"/>
                <a:ea typeface="Canva Sans Bold"/>
                <a:cs typeface="Canva Sans Bold"/>
                <a:sym typeface="Canva Sans Bold"/>
              </a:rPr>
              <a:t>Findings:</a:t>
            </a:r>
          </a:p>
          <a:p>
            <a:pPr algn="l">
              <a:lnSpc>
                <a:spcPts val="4227"/>
              </a:lnSpc>
              <a:spcBef>
                <a:spcPct val="0"/>
              </a:spcBef>
            </a:pPr>
          </a:p>
          <a:p>
            <a:pPr algn="l" marL="651973" indent="-325987" lvl="1">
              <a:lnSpc>
                <a:spcPts val="4227"/>
              </a:lnSpc>
              <a:spcBef>
                <a:spcPct val="0"/>
              </a:spcBef>
              <a:buFont typeface="Arial"/>
              <a:buChar char="•"/>
            </a:pPr>
            <a:r>
              <a:rPr lang="en-US" b="true" sz="3019" strike="noStrike" u="none">
                <a:solidFill>
                  <a:srgbClr val="000000"/>
                </a:solidFill>
                <a:latin typeface="Canva Sans Bold"/>
                <a:ea typeface="Canva Sans Bold"/>
                <a:cs typeface="Canva Sans Bold"/>
                <a:sym typeface="Canva Sans Bold"/>
              </a:rPr>
              <a:t> Location column contains missing values: </a:t>
            </a:r>
            <a:r>
              <a:rPr lang="en-US" sz="3019" strike="noStrike" u="none">
                <a:solidFill>
                  <a:srgbClr val="000000"/>
                </a:solidFill>
                <a:latin typeface="Canva Sans"/>
                <a:ea typeface="Canva Sans"/>
                <a:cs typeface="Canva Sans"/>
                <a:sym typeface="Canva Sans"/>
              </a:rPr>
              <a:t>As per the heatmap, only the "Location" column shows missing data. The red and blue stripes in this column indicate the presence of both null and nonnull values.</a:t>
            </a:r>
          </a:p>
          <a:p>
            <a:pPr algn="l">
              <a:lnSpc>
                <a:spcPts val="4227"/>
              </a:lnSpc>
              <a:spcBef>
                <a:spcPct val="0"/>
              </a:spcBef>
            </a:pPr>
          </a:p>
          <a:p>
            <a:pPr algn="l" marL="651973" indent="-325987" lvl="1">
              <a:lnSpc>
                <a:spcPts val="4227"/>
              </a:lnSpc>
              <a:spcBef>
                <a:spcPct val="0"/>
              </a:spcBef>
              <a:buFont typeface="Arial"/>
              <a:buChar char="•"/>
            </a:pPr>
            <a:r>
              <a:rPr lang="en-US" b="true" sz="3019" strike="noStrike" u="none">
                <a:solidFill>
                  <a:srgbClr val="000000"/>
                </a:solidFill>
                <a:latin typeface="Canva Sans Bold"/>
                <a:ea typeface="Canva Sans Bold"/>
                <a:cs typeface="Canva Sans Bold"/>
                <a:sym typeface="Canva Sans Bold"/>
              </a:rPr>
              <a:t> No missing data in other columns:</a:t>
            </a:r>
            <a:r>
              <a:rPr lang="en-US" sz="3019" strike="noStrike" u="none">
                <a:solidFill>
                  <a:srgbClr val="000000"/>
                </a:solidFill>
                <a:latin typeface="Canva Sans"/>
                <a:ea typeface="Canva Sans"/>
                <a:cs typeface="Canva Sans"/>
                <a:sym typeface="Canva Sans"/>
              </a:rPr>
              <a:t> All other columns, such as "Property Name," "Price," "House Type," "Area in sq ft," and so on, are fully populated, represented by the solid blue color across these variables.</a:t>
            </a:r>
          </a:p>
          <a:p>
            <a:pPr algn="l">
              <a:lnSpc>
                <a:spcPts val="4227"/>
              </a:lnSpc>
              <a:spcBef>
                <a:spcPct val="0"/>
              </a:spcBef>
            </a:pPr>
          </a:p>
          <a:p>
            <a:pPr algn="l">
              <a:lnSpc>
                <a:spcPts val="4227"/>
              </a:lnSpc>
              <a:spcBef>
                <a:spcPct val="0"/>
              </a:spcBef>
            </a:pPr>
          </a:p>
        </p:txBody>
      </p:sp>
      <p:sp>
        <p:nvSpPr>
          <p:cNvPr name="TextBox 7" id="7"/>
          <p:cNvSpPr txBox="true"/>
          <p:nvPr/>
        </p:nvSpPr>
        <p:spPr>
          <a:xfrm rot="0">
            <a:off x="1303343" y="283209"/>
            <a:ext cx="15955957" cy="802773"/>
          </a:xfrm>
          <a:prstGeom prst="rect">
            <a:avLst/>
          </a:prstGeom>
        </p:spPr>
        <p:txBody>
          <a:bodyPr anchor="t" rtlCol="false" tIns="0" lIns="0" bIns="0" rIns="0">
            <a:spAutoFit/>
          </a:bodyPr>
          <a:lstStyle/>
          <a:p>
            <a:pPr algn="ctr">
              <a:lnSpc>
                <a:spcPts val="5973"/>
              </a:lnSpc>
            </a:pPr>
            <a:r>
              <a:rPr lang="en-US" sz="4266" b="true">
                <a:solidFill>
                  <a:srgbClr val="000000"/>
                </a:solidFill>
                <a:latin typeface="Canva Sans Bold"/>
                <a:ea typeface="Canva Sans Bold"/>
                <a:cs typeface="Canva Sans Bold"/>
                <a:sym typeface="Canva Sans Bold"/>
              </a:rPr>
              <a:t>Heatmap of Missing Values in London House Price Dataset</a:t>
            </a:r>
          </a:p>
          <a:p>
            <a:pPr algn="ctr">
              <a:lnSpc>
                <a:spcPts val="205"/>
              </a:lnSpc>
            </a:pPr>
          </a:p>
        </p:txBody>
      </p:sp>
      <p:sp>
        <p:nvSpPr>
          <p:cNvPr name="TextBox 8" id="8"/>
          <p:cNvSpPr txBox="true"/>
          <p:nvPr/>
        </p:nvSpPr>
        <p:spPr>
          <a:xfrm rot="0">
            <a:off x="1756388" y="8299611"/>
            <a:ext cx="15502912" cy="1065370"/>
          </a:xfrm>
          <a:prstGeom prst="rect">
            <a:avLst/>
          </a:prstGeom>
        </p:spPr>
        <p:txBody>
          <a:bodyPr anchor="t" rtlCol="false" tIns="0" lIns="0" bIns="0" rIns="0">
            <a:spAutoFit/>
          </a:bodyPr>
          <a:lstStyle/>
          <a:p>
            <a:pPr algn="l" marL="659859" indent="-329929" lvl="1">
              <a:lnSpc>
                <a:spcPts val="4278"/>
              </a:lnSpc>
              <a:spcBef>
                <a:spcPct val="0"/>
              </a:spcBef>
              <a:buFont typeface="Arial"/>
              <a:buChar char="•"/>
            </a:pPr>
            <a:r>
              <a:rPr lang="en-US" sz="3056" strike="noStrike" u="none">
                <a:solidFill>
                  <a:srgbClr val="000000"/>
                </a:solidFill>
                <a:latin typeface="Canva Sans"/>
                <a:ea typeface="Canva Sans"/>
                <a:cs typeface="Canva Sans"/>
                <a:sym typeface="Canva Sans"/>
              </a:rPr>
              <a:t>This heatmap confirms that the dataset is mostly complete except for some missing data in the "Location" column.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54063" y="-506450"/>
            <a:ext cx="2571750" cy="11299900"/>
            <a:chOff x="0" y="0"/>
            <a:chExt cx="677333" cy="2976105"/>
          </a:xfrm>
        </p:grpSpPr>
        <p:sp>
          <p:nvSpPr>
            <p:cNvPr name="Freeform 3" id="3"/>
            <p:cNvSpPr/>
            <p:nvPr/>
          </p:nvSpPr>
          <p:spPr>
            <a:xfrm flipH="false" flipV="false" rot="0">
              <a:off x="0" y="0"/>
              <a:ext cx="677333" cy="2976105"/>
            </a:xfrm>
            <a:custGeom>
              <a:avLst/>
              <a:gdLst/>
              <a:ahLst/>
              <a:cxnLst/>
              <a:rect r="r" b="b" t="t" l="l"/>
              <a:pathLst>
                <a:path h="2976105" w="677333">
                  <a:moveTo>
                    <a:pt x="0" y="0"/>
                  </a:moveTo>
                  <a:lnTo>
                    <a:pt x="677333" y="0"/>
                  </a:lnTo>
                  <a:lnTo>
                    <a:pt x="677333" y="2976105"/>
                  </a:lnTo>
                  <a:lnTo>
                    <a:pt x="0" y="2976105"/>
                  </a:lnTo>
                  <a:close/>
                </a:path>
              </a:pathLst>
            </a:custGeom>
            <a:solidFill>
              <a:srgbClr val="19598D"/>
            </a:solidFill>
          </p:spPr>
        </p:sp>
        <p:sp>
          <p:nvSpPr>
            <p:cNvPr name="TextBox 4" id="4"/>
            <p:cNvSpPr txBox="true"/>
            <p:nvPr/>
          </p:nvSpPr>
          <p:spPr>
            <a:xfrm>
              <a:off x="0" y="-19050"/>
              <a:ext cx="677333"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028700" y="1605863"/>
            <a:ext cx="5053484" cy="5856474"/>
          </a:xfrm>
          <a:custGeom>
            <a:avLst/>
            <a:gdLst/>
            <a:ahLst/>
            <a:cxnLst/>
            <a:rect r="r" b="b" t="t" l="l"/>
            <a:pathLst>
              <a:path h="5856474" w="5053484">
                <a:moveTo>
                  <a:pt x="0" y="0"/>
                </a:moveTo>
                <a:lnTo>
                  <a:pt x="5053484" y="0"/>
                </a:lnTo>
                <a:lnTo>
                  <a:pt x="5053484" y="5856474"/>
                </a:lnTo>
                <a:lnTo>
                  <a:pt x="0" y="5856474"/>
                </a:lnTo>
                <a:lnTo>
                  <a:pt x="0" y="0"/>
                </a:lnTo>
                <a:close/>
              </a:path>
            </a:pathLst>
          </a:custGeom>
          <a:blipFill>
            <a:blip r:embed="rId2"/>
            <a:stretch>
              <a:fillRect l="0" t="0" r="0" b="0"/>
            </a:stretch>
          </a:blipFill>
        </p:spPr>
      </p:sp>
      <p:sp>
        <p:nvSpPr>
          <p:cNvPr name="TextBox 6" id="6"/>
          <p:cNvSpPr txBox="true"/>
          <p:nvPr/>
        </p:nvSpPr>
        <p:spPr>
          <a:xfrm rot="0">
            <a:off x="2100604" y="-5659"/>
            <a:ext cx="15529518" cy="979157"/>
          </a:xfrm>
          <a:prstGeom prst="rect">
            <a:avLst/>
          </a:prstGeom>
        </p:spPr>
        <p:txBody>
          <a:bodyPr anchor="t" rtlCol="false" tIns="0" lIns="0" bIns="0" rIns="0">
            <a:spAutoFit/>
          </a:bodyPr>
          <a:lstStyle/>
          <a:p>
            <a:pPr algn="ctr">
              <a:lnSpc>
                <a:spcPts val="7980"/>
              </a:lnSpc>
            </a:pPr>
            <a:r>
              <a:rPr lang="en-US" sz="5700" b="true">
                <a:solidFill>
                  <a:srgbClr val="000000"/>
                </a:solidFill>
                <a:latin typeface="Canva Sans Bold"/>
                <a:ea typeface="Canva Sans Bold"/>
                <a:cs typeface="Canva Sans Bold"/>
                <a:sym typeface="Canva Sans Bold"/>
              </a:rPr>
              <a:t> Boxplot of House Prices</a:t>
            </a:r>
          </a:p>
        </p:txBody>
      </p:sp>
      <p:sp>
        <p:nvSpPr>
          <p:cNvPr name="TextBox 7" id="7"/>
          <p:cNvSpPr txBox="true"/>
          <p:nvPr/>
        </p:nvSpPr>
        <p:spPr>
          <a:xfrm rot="0">
            <a:off x="6396509" y="1174117"/>
            <a:ext cx="11393697" cy="9197340"/>
          </a:xfrm>
          <a:prstGeom prst="rect">
            <a:avLst/>
          </a:prstGeom>
        </p:spPr>
        <p:txBody>
          <a:bodyPr anchor="t" rtlCol="false" tIns="0" lIns="0" bIns="0" rIns="0">
            <a:spAutoFit/>
          </a:bodyPr>
          <a:lstStyle/>
          <a:p>
            <a:pPr algn="l">
              <a:lnSpc>
                <a:spcPts val="3359"/>
              </a:lnSpc>
            </a:pPr>
            <a:r>
              <a:rPr lang="en-US" sz="2399" b="true">
                <a:solidFill>
                  <a:srgbClr val="000000"/>
                </a:solidFill>
                <a:latin typeface="Canva Sans Bold"/>
                <a:ea typeface="Canva Sans Bold"/>
                <a:cs typeface="Canva Sans Bold"/>
                <a:sym typeface="Canva Sans Bold"/>
              </a:rPr>
              <a:t>In this box plot for house prices:</a:t>
            </a:r>
          </a:p>
          <a:p>
            <a:pPr algn="l">
              <a:lnSpc>
                <a:spcPts val="3359"/>
              </a:lnSpc>
            </a:pPr>
          </a:p>
          <a:p>
            <a:pPr algn="l">
              <a:lnSpc>
                <a:spcPts val="3359"/>
              </a:lnSpc>
            </a:pPr>
            <a:r>
              <a:rPr lang="en-US" sz="2399" b="true">
                <a:solidFill>
                  <a:srgbClr val="000000"/>
                </a:solidFill>
                <a:latin typeface="Canva Sans Bold"/>
                <a:ea typeface="Canva Sans Bold"/>
                <a:cs typeface="Canva Sans Bold"/>
                <a:sym typeface="Canva Sans Bold"/>
              </a:rPr>
              <a:t>X-axis (Price)</a:t>
            </a:r>
            <a:r>
              <a:rPr lang="en-US" sz="2399">
                <a:solidFill>
                  <a:srgbClr val="000000"/>
                </a:solidFill>
                <a:latin typeface="Canva Sans"/>
                <a:ea typeface="Canva Sans"/>
                <a:cs typeface="Canva Sans"/>
                <a:sym typeface="Canva Sans"/>
              </a:rPr>
              <a:t>: The house prices are represented on the x-axis in pounds (£). The scale shows a range up to around 40 million (£).</a:t>
            </a:r>
          </a:p>
          <a:p>
            <a:pPr algn="l">
              <a:lnSpc>
                <a:spcPts val="3359"/>
              </a:lnSpc>
            </a:pPr>
          </a:p>
          <a:p>
            <a:pPr algn="l">
              <a:lnSpc>
                <a:spcPts val="3359"/>
              </a:lnSpc>
            </a:pPr>
            <a:r>
              <a:rPr lang="en-US" sz="2399" b="true">
                <a:solidFill>
                  <a:srgbClr val="000000"/>
                </a:solidFill>
                <a:latin typeface="Canva Sans Bold"/>
                <a:ea typeface="Canva Sans Bold"/>
                <a:cs typeface="Canva Sans Bold"/>
                <a:sym typeface="Canva Sans Bold"/>
              </a:rPr>
              <a:t>Outliers: </a:t>
            </a:r>
            <a:r>
              <a:rPr lang="en-US" sz="2399">
                <a:solidFill>
                  <a:srgbClr val="000000"/>
                </a:solidFill>
                <a:latin typeface="Canva Sans"/>
                <a:ea typeface="Canva Sans"/>
                <a:cs typeface="Canva Sans"/>
                <a:sym typeface="Canva Sans"/>
              </a:rPr>
              <a:t>There are a large number of outliers (represented by circles) that are located far from the main distribution of the data. These represent properties that are priced significantly higher than the majority of the dataset. In this case, anything beyond the whiskers (around the upper quartile) is considered an outlier.</a:t>
            </a:r>
          </a:p>
          <a:p>
            <a:pPr algn="l">
              <a:lnSpc>
                <a:spcPts val="3359"/>
              </a:lnSpc>
            </a:pPr>
          </a:p>
          <a:p>
            <a:pPr algn="l">
              <a:lnSpc>
                <a:spcPts val="3359"/>
              </a:lnSpc>
            </a:pPr>
            <a:r>
              <a:rPr lang="en-US" sz="2399" b="true">
                <a:solidFill>
                  <a:srgbClr val="000000"/>
                </a:solidFill>
                <a:latin typeface="Canva Sans Bold"/>
                <a:ea typeface="Canva Sans Bold"/>
                <a:cs typeface="Canva Sans Bold"/>
                <a:sym typeface="Canva Sans Bold"/>
              </a:rPr>
              <a:t>Whiskers and the Box: </a:t>
            </a:r>
            <a:r>
              <a:rPr lang="en-US" sz="2399">
                <a:solidFill>
                  <a:srgbClr val="000000"/>
                </a:solidFill>
                <a:latin typeface="Canva Sans"/>
                <a:ea typeface="Canva Sans"/>
                <a:cs typeface="Canva Sans"/>
                <a:sym typeface="Canva Sans"/>
              </a:rPr>
              <a:t>The majority of the house prices fall within a very small range towards the left of the box plot. This indicates that most house prices are lower (likely clustered near the lower end). The box (between the first and third quartile) shows the inter quartile range (IQR), and the whiskers extend to the minimum and maximum non outlier values.</a:t>
            </a:r>
          </a:p>
          <a:p>
            <a:pPr algn="l">
              <a:lnSpc>
                <a:spcPts val="3359"/>
              </a:lnSpc>
            </a:pPr>
          </a:p>
          <a:p>
            <a:pPr algn="l">
              <a:lnSpc>
                <a:spcPts val="3359"/>
              </a:lnSpc>
            </a:pPr>
            <a:r>
              <a:rPr lang="en-US" sz="2399" b="true">
                <a:solidFill>
                  <a:srgbClr val="000000"/>
                </a:solidFill>
                <a:latin typeface="Canva Sans Bold"/>
                <a:ea typeface="Canva Sans Bold"/>
                <a:cs typeface="Canva Sans Bold"/>
                <a:sym typeface="Canva Sans Bold"/>
              </a:rPr>
              <a:t>Right Skewness: </a:t>
            </a:r>
            <a:r>
              <a:rPr lang="en-US" sz="2399">
                <a:solidFill>
                  <a:srgbClr val="000000"/>
                </a:solidFill>
                <a:latin typeface="Canva Sans"/>
                <a:ea typeface="Canva Sans"/>
                <a:cs typeface="Canva Sans"/>
                <a:sym typeface="Canva Sans"/>
              </a:rPr>
              <a:t>The plot is highly rights-skewed, meaning a few properties are priced much higher than the majority. The presence of many outliers indicates that a few very expensive properties are pulling the mean price upwards.</a:t>
            </a:r>
          </a:p>
          <a:p>
            <a:pPr algn="l">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DAGSa7k2Kt0</dc:identifier>
  <dcterms:modified xsi:type="dcterms:W3CDTF">2011-08-01T06:04:30Z</dcterms:modified>
  <cp:revision>1</cp:revision>
  <dc:title>London House Price Analysis</dc:title>
</cp:coreProperties>
</file>